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Lst>
  <p:sldSz cy="7559675" cx="10080625"/>
  <p:notesSz cx="7559675" cy="10691800"/>
  <p:embeddedFontLst>
    <p:embeddedFont>
      <p:font typeface="Garamond"/>
      <p:regular r:id="rId89"/>
      <p:bold r:id="rId90"/>
      <p:italic r:id="rId91"/>
      <p:boldItalic r:id="rId92"/>
    </p:embeddedFont>
    <p:embeddedFont>
      <p:font typeface="Noto Sans Symbols"/>
      <p:regular r:id="rId93"/>
      <p:bold r:id="rId94"/>
    </p:embeddedFont>
    <p:embeddedFont>
      <p:font typeface="Arial Black"/>
      <p:regular r:id="rId9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96" roundtripDataSignature="AMtx7mhYHafDrzJarsWx5KNM3P/f/1QvE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slide" Target="slides/slide79.xml"/><Relationship Id="rId83" Type="http://schemas.openxmlformats.org/officeDocument/2006/relationships/slide" Target="slides/slide78.xml"/><Relationship Id="rId42" Type="http://schemas.openxmlformats.org/officeDocument/2006/relationships/slide" Target="slides/slide37.xml"/><Relationship Id="rId86" Type="http://schemas.openxmlformats.org/officeDocument/2006/relationships/slide" Target="slides/slide81.xml"/><Relationship Id="rId41" Type="http://schemas.openxmlformats.org/officeDocument/2006/relationships/slide" Target="slides/slide36.xml"/><Relationship Id="rId85" Type="http://schemas.openxmlformats.org/officeDocument/2006/relationships/slide" Target="slides/slide80.xml"/><Relationship Id="rId44" Type="http://schemas.openxmlformats.org/officeDocument/2006/relationships/slide" Target="slides/slide39.xml"/><Relationship Id="rId88" Type="http://schemas.openxmlformats.org/officeDocument/2006/relationships/slide" Target="slides/slide83.xml"/><Relationship Id="rId43" Type="http://schemas.openxmlformats.org/officeDocument/2006/relationships/slide" Target="slides/slide38.xml"/><Relationship Id="rId87" Type="http://schemas.openxmlformats.org/officeDocument/2006/relationships/slide" Target="slides/slide82.xml"/><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font" Target="fonts/Garamond-regular.fntdata"/><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slide" Target="slides/slide74.xml"/><Relationship Id="rId34" Type="http://schemas.openxmlformats.org/officeDocument/2006/relationships/slide" Target="slides/slide29.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95" Type="http://schemas.openxmlformats.org/officeDocument/2006/relationships/font" Target="fonts/ArialBlack-regular.fntdata"/><Relationship Id="rId50" Type="http://schemas.openxmlformats.org/officeDocument/2006/relationships/slide" Target="slides/slide45.xml"/><Relationship Id="rId94" Type="http://schemas.openxmlformats.org/officeDocument/2006/relationships/font" Target="fonts/NotoSansSymbols-bold.fntdata"/><Relationship Id="rId53" Type="http://schemas.openxmlformats.org/officeDocument/2006/relationships/slide" Target="slides/slide48.xml"/><Relationship Id="rId52" Type="http://schemas.openxmlformats.org/officeDocument/2006/relationships/slide" Target="slides/slide47.xml"/><Relationship Id="rId96" Type="http://customschemas.google.com/relationships/presentationmetadata" Target="metadata"/><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91" Type="http://schemas.openxmlformats.org/officeDocument/2006/relationships/font" Target="fonts/Garamond-italic.fntdata"/><Relationship Id="rId90" Type="http://schemas.openxmlformats.org/officeDocument/2006/relationships/font" Target="fonts/Garamond-bold.fntdata"/><Relationship Id="rId93" Type="http://schemas.openxmlformats.org/officeDocument/2006/relationships/font" Target="fonts/NotoSansSymbols-regular.fntdata"/><Relationship Id="rId92" Type="http://schemas.openxmlformats.org/officeDocument/2006/relationships/font" Target="fonts/Garamond-boldItalic.fntdata"/><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png>
</file>

<file path=ppt/media/image37.jpg>
</file>

<file path=ppt/media/image38.png>
</file>

<file path=ppt/media/image39.gif>
</file>

<file path=ppt/media/image4.png>
</file>

<file path=ppt/media/image40.gif>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13" name="Google Shape;113;p1: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1200" strike="noStrike">
              <a:solidFill>
                <a:srgbClr val="000000"/>
              </a:solidFill>
              <a:latin typeface="Times New Roman"/>
              <a:ea typeface="Times New Roman"/>
              <a:cs typeface="Times New Roman"/>
              <a:sym typeface="Times New Roman"/>
            </a:endParaRPr>
          </a:p>
        </p:txBody>
      </p:sp>
      <p:sp>
        <p:nvSpPr>
          <p:cNvPr id="114" name="Google Shape;114;p1: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0: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70" name="Google Shape;170;p10: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71" name="Google Shape;171;p10: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1: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78" name="Google Shape;178;p11: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79" name="Google Shape;179;p11: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2: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87" name="Google Shape;187;p12: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88" name="Google Shape;188;p12: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3: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96" name="Google Shape;196;p13: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97" name="Google Shape;197;p13: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4: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240" name="Google Shape;240;p14: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1200" strike="noStrike">
              <a:solidFill>
                <a:srgbClr val="000000"/>
              </a:solidFill>
              <a:latin typeface="Times New Roman"/>
              <a:ea typeface="Times New Roman"/>
              <a:cs typeface="Times New Roman"/>
              <a:sym typeface="Times New Roman"/>
            </a:endParaRPr>
          </a:p>
        </p:txBody>
      </p:sp>
      <p:sp>
        <p:nvSpPr>
          <p:cNvPr id="241" name="Google Shape;241;p14: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5: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248" name="Google Shape;248;p15: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1200" strike="noStrike">
              <a:solidFill>
                <a:srgbClr val="000000"/>
              </a:solidFill>
              <a:latin typeface="Times New Roman"/>
              <a:ea typeface="Times New Roman"/>
              <a:cs typeface="Times New Roman"/>
              <a:sym typeface="Times New Roman"/>
            </a:endParaRPr>
          </a:p>
        </p:txBody>
      </p:sp>
      <p:sp>
        <p:nvSpPr>
          <p:cNvPr id="249" name="Google Shape;249;p15: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6: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257" name="Google Shape;257;p16: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258" name="Google Shape;258;p16: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17: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303" name="Google Shape;303;p17: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304" name="Google Shape;304;p17: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18: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360" name="Google Shape;360;p18: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361" name="Google Shape;361;p18: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1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94" name="Google Shape;394;p19: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2: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20" name="Google Shape;120;p2: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21" name="Google Shape;121;p2: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2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01" name="Google Shape;401;p20: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p2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08" name="Google Shape;408;p21: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2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17" name="Google Shape;417;p22: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2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27" name="Google Shape;427;p23: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2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33" name="Google Shape;433;p24: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2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438" name="Google Shape;438;p25: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26: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443" name="Google Shape;443;p26: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444" name="Google Shape;444;p26: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27: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488" name="Google Shape;488;p27: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489" name="Google Shape;489;p27: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28: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547" name="Google Shape;547;p28: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548" name="Google Shape;548;p28: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p29: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599" name="Google Shape;599;p29: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600" name="Google Shape;600;p29: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3: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26" name="Google Shape;126;p3: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27" name="Google Shape;127;p3: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p30: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626" name="Google Shape;626;p30: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627" name="Google Shape;627;p30: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p3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00" name="Google Shape;900;p31: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p3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05" name="Google Shape;905;p32: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p3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10" name="Google Shape;910;p33: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p34: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915" name="Google Shape;915;p34:notes"/>
          <p:cNvSpPr txBox="1"/>
          <p:nvPr>
            <p:ph idx="1" type="body"/>
          </p:nvPr>
        </p:nvSpPr>
        <p:spPr>
          <a:xfrm>
            <a:off x="1007640" y="5078520"/>
            <a:ext cx="5542560" cy="4821480"/>
          </a:xfrm>
          <a:prstGeom prst="rect">
            <a:avLst/>
          </a:prstGeom>
          <a:noFill/>
          <a:ln>
            <a:noFill/>
          </a:ln>
        </p:spPr>
        <p:txBody>
          <a:bodyPr anchorCtr="0" anchor="t" bIns="4675" lIns="4675" spcFirstLastPara="1" rIns="4675" wrap="square" tIns="4675">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916" name="Google Shape;916;p34: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p35: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937" name="Google Shape;937;p35: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938" name="Google Shape;938;p35: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p36: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946" name="Google Shape;946;p36:notes"/>
          <p:cNvSpPr txBox="1"/>
          <p:nvPr>
            <p:ph idx="1" type="body"/>
          </p:nvPr>
        </p:nvSpPr>
        <p:spPr>
          <a:xfrm>
            <a:off x="1007640" y="5078520"/>
            <a:ext cx="5542560" cy="4821480"/>
          </a:xfrm>
          <a:prstGeom prst="rect">
            <a:avLst/>
          </a:prstGeom>
          <a:noFill/>
          <a:ln>
            <a:noFill/>
          </a:ln>
        </p:spPr>
        <p:txBody>
          <a:bodyPr anchorCtr="0" anchor="t" bIns="4675" lIns="4675" spcFirstLastPara="1" rIns="4675" wrap="square" tIns="4675">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947" name="Google Shape;947;p36: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p37: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027" name="Google Shape;1027;p37: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028" name="Google Shape;1028;p37: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p38: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089" name="Google Shape;1089;p38: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090" name="Google Shape;1090;p38: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p39: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096" name="Google Shape;1096;p39: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097" name="Google Shape;1097;p39: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4: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32" name="Google Shape;132;p4: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1200" strike="noStrike">
              <a:solidFill>
                <a:srgbClr val="000000"/>
              </a:solidFill>
              <a:latin typeface="Times New Roman"/>
              <a:ea typeface="Times New Roman"/>
              <a:cs typeface="Times New Roman"/>
              <a:sym typeface="Times New Roman"/>
            </a:endParaRPr>
          </a:p>
        </p:txBody>
      </p:sp>
      <p:sp>
        <p:nvSpPr>
          <p:cNvPr id="133" name="Google Shape;133;p4: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2916da30c0e_0_0:notes"/>
          <p:cNvSpPr/>
          <p:nvPr>
            <p:ph idx="2" type="sldImg"/>
          </p:nvPr>
        </p:nvSpPr>
        <p:spPr>
          <a:xfrm>
            <a:off x="1107000" y="812520"/>
            <a:ext cx="5345400" cy="40086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2916da30c0e_0_0: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2916da30c0e_0_5:notes"/>
          <p:cNvSpPr/>
          <p:nvPr>
            <p:ph idx="2" type="sldImg"/>
          </p:nvPr>
        </p:nvSpPr>
        <p:spPr>
          <a:xfrm>
            <a:off x="1107000" y="812520"/>
            <a:ext cx="5345400" cy="4008600"/>
          </a:xfrm>
          <a:custGeom>
            <a:rect b="b" l="l" r="r" t="t"/>
            <a:pathLst>
              <a:path extrusionOk="0" h="120000" w="120000">
                <a:moveTo>
                  <a:pt x="0" y="0"/>
                </a:moveTo>
                <a:lnTo>
                  <a:pt x="120000" y="0"/>
                </a:lnTo>
                <a:lnTo>
                  <a:pt x="120000" y="120000"/>
                </a:lnTo>
                <a:lnTo>
                  <a:pt x="0" y="120000"/>
                </a:lnTo>
                <a:close/>
              </a:path>
            </a:pathLst>
          </a:custGeom>
        </p:spPr>
      </p:sp>
      <p:sp>
        <p:nvSpPr>
          <p:cNvPr id="1177" name="Google Shape;1177;g2916da30c0e_0_5: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2916da30c0e_0_10:notes"/>
          <p:cNvSpPr/>
          <p:nvPr>
            <p:ph idx="2" type="sldImg"/>
          </p:nvPr>
        </p:nvSpPr>
        <p:spPr>
          <a:xfrm>
            <a:off x="1107000" y="812520"/>
            <a:ext cx="5345400" cy="40086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2916da30c0e_0_10: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p4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88" name="Google Shape;1188;p40: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p4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94" name="Google Shape;1194;p41: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7" name="Shape 1197"/>
        <p:cNvGrpSpPr/>
        <p:nvPr/>
      </p:nvGrpSpPr>
      <p:grpSpPr>
        <a:xfrm>
          <a:off x="0" y="0"/>
          <a:ext cx="0" cy="0"/>
          <a:chOff x="0" y="0"/>
          <a:chExt cx="0" cy="0"/>
        </a:xfrm>
      </p:grpSpPr>
      <p:sp>
        <p:nvSpPr>
          <p:cNvPr id="1198" name="Google Shape;1198;p4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99" name="Google Shape;1199;p42: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p4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04" name="Google Shape;1204;p43: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p4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10" name="Google Shape;1210;p44: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p4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15" name="Google Shape;1215;p45: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p4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20" name="Google Shape;1220;p46: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9" name="Google Shape;139;p5: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p4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26" name="Google Shape;1226;p47: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 name="Shape 1230"/>
        <p:cNvGrpSpPr/>
        <p:nvPr/>
      </p:nvGrpSpPr>
      <p:grpSpPr>
        <a:xfrm>
          <a:off x="0" y="0"/>
          <a:ext cx="0" cy="0"/>
          <a:chOff x="0" y="0"/>
          <a:chExt cx="0" cy="0"/>
        </a:xfrm>
      </p:grpSpPr>
      <p:sp>
        <p:nvSpPr>
          <p:cNvPr id="1231" name="Google Shape;1231;p4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32" name="Google Shape;1232;p48: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5" name="Shape 1235"/>
        <p:cNvGrpSpPr/>
        <p:nvPr/>
      </p:nvGrpSpPr>
      <p:grpSpPr>
        <a:xfrm>
          <a:off x="0" y="0"/>
          <a:ext cx="0" cy="0"/>
          <a:chOff x="0" y="0"/>
          <a:chExt cx="0" cy="0"/>
        </a:xfrm>
      </p:grpSpPr>
      <p:sp>
        <p:nvSpPr>
          <p:cNvPr id="1236" name="Google Shape;1236;p4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37" name="Google Shape;1237;p49: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p5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43" name="Google Shape;1243;p50: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p5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50" name="Google Shape;1250;p51: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p5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56" name="Google Shape;1256;p52: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p5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62" name="Google Shape;1262;p53: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p5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70" name="Google Shape;1270;p54: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p5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76" name="Google Shape;1276;p55: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p5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82" name="Google Shape;1282;p56: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5" name="Google Shape;145;p6: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 name="Shape 1286"/>
        <p:cNvGrpSpPr/>
        <p:nvPr/>
      </p:nvGrpSpPr>
      <p:grpSpPr>
        <a:xfrm>
          <a:off x="0" y="0"/>
          <a:ext cx="0" cy="0"/>
          <a:chOff x="0" y="0"/>
          <a:chExt cx="0" cy="0"/>
        </a:xfrm>
      </p:grpSpPr>
      <p:sp>
        <p:nvSpPr>
          <p:cNvPr id="1287" name="Google Shape;1287;p5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88" name="Google Shape;1288;p57: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p5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95" name="Google Shape;1295;p58: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 name="Shape 1300"/>
        <p:cNvGrpSpPr/>
        <p:nvPr/>
      </p:nvGrpSpPr>
      <p:grpSpPr>
        <a:xfrm>
          <a:off x="0" y="0"/>
          <a:ext cx="0" cy="0"/>
          <a:chOff x="0" y="0"/>
          <a:chExt cx="0" cy="0"/>
        </a:xfrm>
      </p:grpSpPr>
      <p:sp>
        <p:nvSpPr>
          <p:cNvPr id="1301" name="Google Shape;1301;p5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02" name="Google Shape;1302;p59: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 name="Shape 1306"/>
        <p:cNvGrpSpPr/>
        <p:nvPr/>
      </p:nvGrpSpPr>
      <p:grpSpPr>
        <a:xfrm>
          <a:off x="0" y="0"/>
          <a:ext cx="0" cy="0"/>
          <a:chOff x="0" y="0"/>
          <a:chExt cx="0" cy="0"/>
        </a:xfrm>
      </p:grpSpPr>
      <p:sp>
        <p:nvSpPr>
          <p:cNvPr id="1307" name="Google Shape;1307;p6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08" name="Google Shape;1308;p60: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p6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14" name="Google Shape;1314;p61: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p6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20" name="Google Shape;1320;p62: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4" name="Shape 1324"/>
        <p:cNvGrpSpPr/>
        <p:nvPr/>
      </p:nvGrpSpPr>
      <p:grpSpPr>
        <a:xfrm>
          <a:off x="0" y="0"/>
          <a:ext cx="0" cy="0"/>
          <a:chOff x="0" y="0"/>
          <a:chExt cx="0" cy="0"/>
        </a:xfrm>
      </p:grpSpPr>
      <p:sp>
        <p:nvSpPr>
          <p:cNvPr id="1325" name="Google Shape;1325;p6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26" name="Google Shape;1326;p63: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0" name="Shape 1330"/>
        <p:cNvGrpSpPr/>
        <p:nvPr/>
      </p:nvGrpSpPr>
      <p:grpSpPr>
        <a:xfrm>
          <a:off x="0" y="0"/>
          <a:ext cx="0" cy="0"/>
          <a:chOff x="0" y="0"/>
          <a:chExt cx="0" cy="0"/>
        </a:xfrm>
      </p:grpSpPr>
      <p:sp>
        <p:nvSpPr>
          <p:cNvPr id="1331" name="Google Shape;1331;p6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32" name="Google Shape;1332;p64: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p6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38" name="Google Shape;1338;p65: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p6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46" name="Google Shape;1346;p66: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1" name="Google Shape;151;p7: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1" name="Shape 1351"/>
        <p:cNvGrpSpPr/>
        <p:nvPr/>
      </p:nvGrpSpPr>
      <p:grpSpPr>
        <a:xfrm>
          <a:off x="0" y="0"/>
          <a:ext cx="0" cy="0"/>
          <a:chOff x="0" y="0"/>
          <a:chExt cx="0" cy="0"/>
        </a:xfrm>
      </p:grpSpPr>
      <p:sp>
        <p:nvSpPr>
          <p:cNvPr id="1352" name="Google Shape;1352;p6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53" name="Google Shape;1353;p67: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p68: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360" name="Google Shape;1360;p68:notes"/>
          <p:cNvSpPr txBox="1"/>
          <p:nvPr>
            <p:ph idx="1" type="body"/>
          </p:nvPr>
        </p:nvSpPr>
        <p:spPr>
          <a:xfrm>
            <a:off x="1008000" y="5078520"/>
            <a:ext cx="5542560" cy="48106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361" name="Google Shape;1361;p68: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 name="Shape 1365"/>
        <p:cNvGrpSpPr/>
        <p:nvPr/>
      </p:nvGrpSpPr>
      <p:grpSpPr>
        <a:xfrm>
          <a:off x="0" y="0"/>
          <a:ext cx="0" cy="0"/>
          <a:chOff x="0" y="0"/>
          <a:chExt cx="0" cy="0"/>
        </a:xfrm>
      </p:grpSpPr>
      <p:sp>
        <p:nvSpPr>
          <p:cNvPr id="1366" name="Google Shape;1366;p6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67" name="Google Shape;1367;p69: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2" name="Shape 1372"/>
        <p:cNvGrpSpPr/>
        <p:nvPr/>
      </p:nvGrpSpPr>
      <p:grpSpPr>
        <a:xfrm>
          <a:off x="0" y="0"/>
          <a:ext cx="0" cy="0"/>
          <a:chOff x="0" y="0"/>
          <a:chExt cx="0" cy="0"/>
        </a:xfrm>
      </p:grpSpPr>
      <p:sp>
        <p:nvSpPr>
          <p:cNvPr id="1373" name="Google Shape;1373;p70:notes"/>
          <p:cNvSpPr/>
          <p:nvPr/>
        </p:nvSpPr>
        <p:spPr>
          <a:xfrm>
            <a:off x="1259640" y="801720"/>
            <a:ext cx="5040000" cy="400968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374" name="Google Shape;1374;p70:notes"/>
          <p:cNvSpPr txBox="1"/>
          <p:nvPr>
            <p:ph idx="1" type="body"/>
          </p:nvPr>
        </p:nvSpPr>
        <p:spPr>
          <a:xfrm>
            <a:off x="1007640" y="5078520"/>
            <a:ext cx="5542560" cy="4821480"/>
          </a:xfrm>
          <a:prstGeom prst="rect">
            <a:avLst/>
          </a:prstGeom>
          <a:noFill/>
          <a:ln>
            <a:noFill/>
          </a:ln>
        </p:spPr>
        <p:txBody>
          <a:bodyPr anchorCtr="0" anchor="t" bIns="4675" lIns="4675" spcFirstLastPara="1" rIns="4675" wrap="square" tIns="4675">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375" name="Google Shape;1375;p70: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3" name="Shape 1403"/>
        <p:cNvGrpSpPr/>
        <p:nvPr/>
      </p:nvGrpSpPr>
      <p:grpSpPr>
        <a:xfrm>
          <a:off x="0" y="0"/>
          <a:ext cx="0" cy="0"/>
          <a:chOff x="0" y="0"/>
          <a:chExt cx="0" cy="0"/>
        </a:xfrm>
      </p:grpSpPr>
      <p:sp>
        <p:nvSpPr>
          <p:cNvPr id="1404" name="Google Shape;1404;p7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05" name="Google Shape;1405;p71: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0" name="Shape 1410"/>
        <p:cNvGrpSpPr/>
        <p:nvPr/>
      </p:nvGrpSpPr>
      <p:grpSpPr>
        <a:xfrm>
          <a:off x="0" y="0"/>
          <a:ext cx="0" cy="0"/>
          <a:chOff x="0" y="0"/>
          <a:chExt cx="0" cy="0"/>
        </a:xfrm>
      </p:grpSpPr>
      <p:sp>
        <p:nvSpPr>
          <p:cNvPr id="1411" name="Google Shape;1411;p7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12" name="Google Shape;1412;p72: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p73: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419" name="Google Shape;1419;p73: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420" name="Google Shape;1420;p73: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5" name="Shape 1425"/>
        <p:cNvGrpSpPr/>
        <p:nvPr/>
      </p:nvGrpSpPr>
      <p:grpSpPr>
        <a:xfrm>
          <a:off x="0" y="0"/>
          <a:ext cx="0" cy="0"/>
          <a:chOff x="0" y="0"/>
          <a:chExt cx="0" cy="0"/>
        </a:xfrm>
      </p:grpSpPr>
      <p:sp>
        <p:nvSpPr>
          <p:cNvPr id="1426" name="Google Shape;1426;p74: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427" name="Google Shape;1427;p74: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428" name="Google Shape;1428;p74: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4" name="Shape 1434"/>
        <p:cNvGrpSpPr/>
        <p:nvPr/>
      </p:nvGrpSpPr>
      <p:grpSpPr>
        <a:xfrm>
          <a:off x="0" y="0"/>
          <a:ext cx="0" cy="0"/>
          <a:chOff x="0" y="0"/>
          <a:chExt cx="0" cy="0"/>
        </a:xfrm>
      </p:grpSpPr>
      <p:sp>
        <p:nvSpPr>
          <p:cNvPr id="1435" name="Google Shape;1435;p75: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436" name="Google Shape;1436;p75: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437" name="Google Shape;1437;p75: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5" name="Shape 1445"/>
        <p:cNvGrpSpPr/>
        <p:nvPr/>
      </p:nvGrpSpPr>
      <p:grpSpPr>
        <a:xfrm>
          <a:off x="0" y="0"/>
          <a:ext cx="0" cy="0"/>
          <a:chOff x="0" y="0"/>
          <a:chExt cx="0" cy="0"/>
        </a:xfrm>
      </p:grpSpPr>
      <p:sp>
        <p:nvSpPr>
          <p:cNvPr id="1446" name="Google Shape;1446;p76: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447" name="Google Shape;1447;p76: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448" name="Google Shape;1448;p76: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7" name="Google Shape;157;p8: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2" name="Shape 1452"/>
        <p:cNvGrpSpPr/>
        <p:nvPr/>
      </p:nvGrpSpPr>
      <p:grpSpPr>
        <a:xfrm>
          <a:off x="0" y="0"/>
          <a:ext cx="0" cy="0"/>
          <a:chOff x="0" y="0"/>
          <a:chExt cx="0" cy="0"/>
        </a:xfrm>
      </p:grpSpPr>
      <p:sp>
        <p:nvSpPr>
          <p:cNvPr id="1453" name="Google Shape;1453;p77:notes"/>
          <p:cNvSpPr/>
          <p:nvPr/>
        </p:nvSpPr>
        <p:spPr>
          <a:xfrm>
            <a:off x="1622520" y="952560"/>
            <a:ext cx="4573440" cy="342900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cap="flat" cmpd="sng" w="9525">
            <a:solidFill>
              <a:srgbClr val="000000"/>
            </a:solidFill>
            <a:prstDash val="solid"/>
            <a:miter lim="8000"/>
            <a:headEnd len="sm" w="sm" type="none"/>
            <a:tailEnd len="sm" w="sm" type="none"/>
          </a:ln>
        </p:spPr>
      </p:sp>
      <p:sp>
        <p:nvSpPr>
          <p:cNvPr id="1454" name="Google Shape;1454;p77:notes"/>
          <p:cNvSpPr txBox="1"/>
          <p:nvPr>
            <p:ph idx="1" type="body"/>
          </p:nvPr>
        </p:nvSpPr>
        <p:spPr>
          <a:xfrm>
            <a:off x="1209600" y="4719240"/>
            <a:ext cx="5402160" cy="380772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400" strike="noStrike">
              <a:solidFill>
                <a:srgbClr val="000000"/>
              </a:solidFill>
              <a:latin typeface="Times New Roman"/>
              <a:ea typeface="Times New Roman"/>
              <a:cs typeface="Times New Roman"/>
              <a:sym typeface="Times New Roman"/>
            </a:endParaRPr>
          </a:p>
        </p:txBody>
      </p:sp>
      <p:sp>
        <p:nvSpPr>
          <p:cNvPr id="1455" name="Google Shape;1455;p77: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0" name="Shape 1460"/>
        <p:cNvGrpSpPr/>
        <p:nvPr/>
      </p:nvGrpSpPr>
      <p:grpSpPr>
        <a:xfrm>
          <a:off x="0" y="0"/>
          <a:ext cx="0" cy="0"/>
          <a:chOff x="0" y="0"/>
          <a:chExt cx="0" cy="0"/>
        </a:xfrm>
      </p:grpSpPr>
      <p:sp>
        <p:nvSpPr>
          <p:cNvPr id="1461" name="Google Shape;1461;g2916da30c0e_0_21:notes"/>
          <p:cNvSpPr/>
          <p:nvPr>
            <p:ph idx="2" type="sldImg"/>
          </p:nvPr>
        </p:nvSpPr>
        <p:spPr>
          <a:xfrm>
            <a:off x="1107000" y="812520"/>
            <a:ext cx="5345400" cy="4008600"/>
          </a:xfrm>
          <a:custGeom>
            <a:rect b="b" l="l" r="r" t="t"/>
            <a:pathLst>
              <a:path extrusionOk="0" h="120000" w="120000">
                <a:moveTo>
                  <a:pt x="0" y="0"/>
                </a:moveTo>
                <a:lnTo>
                  <a:pt x="120000" y="0"/>
                </a:lnTo>
                <a:lnTo>
                  <a:pt x="120000" y="120000"/>
                </a:lnTo>
                <a:lnTo>
                  <a:pt x="0" y="120000"/>
                </a:lnTo>
                <a:close/>
              </a:path>
            </a:pathLst>
          </a:custGeom>
        </p:spPr>
      </p:sp>
      <p:sp>
        <p:nvSpPr>
          <p:cNvPr id="1462" name="Google Shape;1462;g2916da30c0e_0_21: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8" name="Shape 1468"/>
        <p:cNvGrpSpPr/>
        <p:nvPr/>
      </p:nvGrpSpPr>
      <p:grpSpPr>
        <a:xfrm>
          <a:off x="0" y="0"/>
          <a:ext cx="0" cy="0"/>
          <a:chOff x="0" y="0"/>
          <a:chExt cx="0" cy="0"/>
        </a:xfrm>
      </p:grpSpPr>
      <p:sp>
        <p:nvSpPr>
          <p:cNvPr id="1469" name="Google Shape;1469;g2916da30c0e_0_26:notes"/>
          <p:cNvSpPr/>
          <p:nvPr>
            <p:ph idx="2" type="sldImg"/>
          </p:nvPr>
        </p:nvSpPr>
        <p:spPr>
          <a:xfrm>
            <a:off x="1107000" y="812520"/>
            <a:ext cx="5345400" cy="4008600"/>
          </a:xfrm>
          <a:custGeom>
            <a:rect b="b" l="l" r="r" t="t"/>
            <a:pathLst>
              <a:path extrusionOk="0" h="120000" w="120000">
                <a:moveTo>
                  <a:pt x="0" y="0"/>
                </a:moveTo>
                <a:lnTo>
                  <a:pt x="120000" y="0"/>
                </a:lnTo>
                <a:lnTo>
                  <a:pt x="120000" y="120000"/>
                </a:lnTo>
                <a:lnTo>
                  <a:pt x="0" y="120000"/>
                </a:lnTo>
                <a:close/>
              </a:path>
            </a:pathLst>
          </a:custGeom>
        </p:spPr>
      </p:sp>
      <p:sp>
        <p:nvSpPr>
          <p:cNvPr id="1470" name="Google Shape;1470;g2916da30c0e_0_26: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 name="Shape 1477"/>
        <p:cNvGrpSpPr/>
        <p:nvPr/>
      </p:nvGrpSpPr>
      <p:grpSpPr>
        <a:xfrm>
          <a:off x="0" y="0"/>
          <a:ext cx="0" cy="0"/>
          <a:chOff x="0" y="0"/>
          <a:chExt cx="0" cy="0"/>
        </a:xfrm>
      </p:grpSpPr>
      <p:sp>
        <p:nvSpPr>
          <p:cNvPr id="1478" name="Google Shape;1478;p7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79" name="Google Shape;1479;p78: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63" name="Google Shape;163;p9:notes"/>
          <p:cNvSpPr/>
          <p:nvPr>
            <p:ph idx="2" type="sldImg"/>
          </p:nvPr>
        </p:nvSpPr>
        <p:spPr>
          <a:xfrm>
            <a:off x="1107000" y="812520"/>
            <a:ext cx="5345280" cy="40086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8" name="Shape 38"/>
        <p:cNvGrpSpPr/>
        <p:nvPr/>
      </p:nvGrpSpPr>
      <p:grpSpPr>
        <a:xfrm>
          <a:off x="0" y="0"/>
          <a:ext cx="0" cy="0"/>
          <a:chOff x="0" y="0"/>
          <a:chExt cx="0" cy="0"/>
        </a:xfrm>
      </p:grpSpPr>
      <p:sp>
        <p:nvSpPr>
          <p:cNvPr id="39" name="Google Shape;39;p102"/>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02"/>
          <p:cNvSpPr txBox="1"/>
          <p:nvPr>
            <p:ph idx="1" type="body"/>
          </p:nvPr>
        </p:nvSpPr>
        <p:spPr>
          <a:xfrm>
            <a:off x="740880" y="2101680"/>
            <a:ext cx="860796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 name="Google Shape;41;p102"/>
          <p:cNvSpPr txBox="1"/>
          <p:nvPr>
            <p:ph idx="2" type="body"/>
          </p:nvPr>
        </p:nvSpPr>
        <p:spPr>
          <a:xfrm>
            <a:off x="740880" y="4392000"/>
            <a:ext cx="860796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2" name="Shape 42"/>
        <p:cNvGrpSpPr/>
        <p:nvPr/>
      </p:nvGrpSpPr>
      <p:grpSpPr>
        <a:xfrm>
          <a:off x="0" y="0"/>
          <a:ext cx="0" cy="0"/>
          <a:chOff x="0" y="0"/>
          <a:chExt cx="0" cy="0"/>
        </a:xfrm>
      </p:grpSpPr>
      <p:sp>
        <p:nvSpPr>
          <p:cNvPr id="43" name="Google Shape;43;p103"/>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03"/>
          <p:cNvSpPr txBox="1"/>
          <p:nvPr>
            <p:ph idx="1" type="body"/>
          </p:nvPr>
        </p:nvSpPr>
        <p:spPr>
          <a:xfrm>
            <a:off x="74088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5" name="Google Shape;45;p103"/>
          <p:cNvSpPr txBox="1"/>
          <p:nvPr>
            <p:ph idx="2" type="body"/>
          </p:nvPr>
        </p:nvSpPr>
        <p:spPr>
          <a:xfrm>
            <a:off x="515160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6" name="Google Shape;46;p103"/>
          <p:cNvSpPr txBox="1"/>
          <p:nvPr>
            <p:ph idx="3" type="body"/>
          </p:nvPr>
        </p:nvSpPr>
        <p:spPr>
          <a:xfrm>
            <a:off x="740880" y="439200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7" name="Google Shape;47;p103"/>
          <p:cNvSpPr txBox="1"/>
          <p:nvPr>
            <p:ph idx="4" type="body"/>
          </p:nvPr>
        </p:nvSpPr>
        <p:spPr>
          <a:xfrm>
            <a:off x="5151600" y="439200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8" name="Shape 48"/>
        <p:cNvGrpSpPr/>
        <p:nvPr/>
      </p:nvGrpSpPr>
      <p:grpSpPr>
        <a:xfrm>
          <a:off x="0" y="0"/>
          <a:ext cx="0" cy="0"/>
          <a:chOff x="0" y="0"/>
          <a:chExt cx="0" cy="0"/>
        </a:xfrm>
      </p:grpSpPr>
      <p:sp>
        <p:nvSpPr>
          <p:cNvPr id="49" name="Google Shape;49;p104"/>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04"/>
          <p:cNvSpPr txBox="1"/>
          <p:nvPr>
            <p:ph idx="1" type="body"/>
          </p:nvPr>
        </p:nvSpPr>
        <p:spPr>
          <a:xfrm>
            <a:off x="740880" y="210168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1" name="Google Shape;51;p104"/>
          <p:cNvSpPr txBox="1"/>
          <p:nvPr>
            <p:ph idx="2" type="body"/>
          </p:nvPr>
        </p:nvSpPr>
        <p:spPr>
          <a:xfrm>
            <a:off x="3651480" y="210168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2" name="Google Shape;52;p104"/>
          <p:cNvSpPr txBox="1"/>
          <p:nvPr>
            <p:ph idx="3" type="body"/>
          </p:nvPr>
        </p:nvSpPr>
        <p:spPr>
          <a:xfrm>
            <a:off x="6562080" y="210168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3" name="Google Shape;53;p104"/>
          <p:cNvSpPr txBox="1"/>
          <p:nvPr>
            <p:ph idx="4" type="body"/>
          </p:nvPr>
        </p:nvSpPr>
        <p:spPr>
          <a:xfrm>
            <a:off x="740880" y="439200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4" name="Google Shape;54;p104"/>
          <p:cNvSpPr txBox="1"/>
          <p:nvPr>
            <p:ph idx="5" type="body"/>
          </p:nvPr>
        </p:nvSpPr>
        <p:spPr>
          <a:xfrm>
            <a:off x="3651480" y="439200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5" name="Google Shape;55;p104"/>
          <p:cNvSpPr txBox="1"/>
          <p:nvPr>
            <p:ph idx="6" type="body"/>
          </p:nvPr>
        </p:nvSpPr>
        <p:spPr>
          <a:xfrm>
            <a:off x="6562080" y="439200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63" name="Shape 63"/>
        <p:cNvGrpSpPr/>
        <p:nvPr/>
      </p:nvGrpSpPr>
      <p:grpSpPr>
        <a:xfrm>
          <a:off x="0" y="0"/>
          <a:ext cx="0" cy="0"/>
          <a:chOff x="0" y="0"/>
          <a:chExt cx="0" cy="0"/>
        </a:xfrm>
      </p:grpSpPr>
      <p:sp>
        <p:nvSpPr>
          <p:cNvPr id="64" name="Google Shape;64;p82"/>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82"/>
          <p:cNvSpPr txBox="1"/>
          <p:nvPr>
            <p:ph idx="1" type="body"/>
          </p:nvPr>
        </p:nvSpPr>
        <p:spPr>
          <a:xfrm>
            <a:off x="740880" y="2101680"/>
            <a:ext cx="860796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6" name="Shape 66"/>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85"/>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69" name="Shape 69"/>
        <p:cNvGrpSpPr/>
        <p:nvPr/>
      </p:nvGrpSpPr>
      <p:grpSpPr>
        <a:xfrm>
          <a:off x="0" y="0"/>
          <a:ext cx="0" cy="0"/>
          <a:chOff x="0" y="0"/>
          <a:chExt cx="0" cy="0"/>
        </a:xfrm>
      </p:grpSpPr>
      <p:sp>
        <p:nvSpPr>
          <p:cNvPr id="70" name="Google Shape;70;p86"/>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86"/>
          <p:cNvSpPr txBox="1"/>
          <p:nvPr>
            <p:ph idx="1" type="subTitle"/>
          </p:nvPr>
        </p:nvSpPr>
        <p:spPr>
          <a:xfrm>
            <a:off x="740880" y="2101680"/>
            <a:ext cx="8607960" cy="438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72" name="Shape 72"/>
        <p:cNvGrpSpPr/>
        <p:nvPr/>
      </p:nvGrpSpPr>
      <p:grpSpPr>
        <a:xfrm>
          <a:off x="0" y="0"/>
          <a:ext cx="0" cy="0"/>
          <a:chOff x="0" y="0"/>
          <a:chExt cx="0" cy="0"/>
        </a:xfrm>
      </p:grpSpPr>
      <p:sp>
        <p:nvSpPr>
          <p:cNvPr id="73" name="Google Shape;73;p87"/>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87"/>
          <p:cNvSpPr txBox="1"/>
          <p:nvPr>
            <p:ph idx="1" type="body"/>
          </p:nvPr>
        </p:nvSpPr>
        <p:spPr>
          <a:xfrm>
            <a:off x="740880" y="2101680"/>
            <a:ext cx="420048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5" name="Google Shape;75;p87"/>
          <p:cNvSpPr txBox="1"/>
          <p:nvPr>
            <p:ph idx="2" type="body"/>
          </p:nvPr>
        </p:nvSpPr>
        <p:spPr>
          <a:xfrm>
            <a:off x="5151600" y="2101680"/>
            <a:ext cx="420048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76" name="Shape 76"/>
        <p:cNvGrpSpPr/>
        <p:nvPr/>
      </p:nvGrpSpPr>
      <p:grpSpPr>
        <a:xfrm>
          <a:off x="0" y="0"/>
          <a:ext cx="0" cy="0"/>
          <a:chOff x="0" y="0"/>
          <a:chExt cx="0" cy="0"/>
        </a:xfrm>
      </p:grpSpPr>
      <p:sp>
        <p:nvSpPr>
          <p:cNvPr id="77" name="Google Shape;77;p88"/>
          <p:cNvSpPr txBox="1"/>
          <p:nvPr>
            <p:ph idx="1" type="subTitle"/>
          </p:nvPr>
        </p:nvSpPr>
        <p:spPr>
          <a:xfrm>
            <a:off x="740880" y="555480"/>
            <a:ext cx="8607960" cy="585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78" name="Shape 78"/>
        <p:cNvGrpSpPr/>
        <p:nvPr/>
      </p:nvGrpSpPr>
      <p:grpSpPr>
        <a:xfrm>
          <a:off x="0" y="0"/>
          <a:ext cx="0" cy="0"/>
          <a:chOff x="0" y="0"/>
          <a:chExt cx="0" cy="0"/>
        </a:xfrm>
      </p:grpSpPr>
      <p:sp>
        <p:nvSpPr>
          <p:cNvPr id="79" name="Google Shape;79;p89"/>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89"/>
          <p:cNvSpPr txBox="1"/>
          <p:nvPr>
            <p:ph idx="1" type="body"/>
          </p:nvPr>
        </p:nvSpPr>
        <p:spPr>
          <a:xfrm>
            <a:off x="74088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1" name="Google Shape;81;p89"/>
          <p:cNvSpPr txBox="1"/>
          <p:nvPr>
            <p:ph idx="2" type="body"/>
          </p:nvPr>
        </p:nvSpPr>
        <p:spPr>
          <a:xfrm>
            <a:off x="5151600" y="2101680"/>
            <a:ext cx="420048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 name="Google Shape;82;p89"/>
          <p:cNvSpPr txBox="1"/>
          <p:nvPr>
            <p:ph idx="3" type="body"/>
          </p:nvPr>
        </p:nvSpPr>
        <p:spPr>
          <a:xfrm>
            <a:off x="740880" y="439200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9" name="Shape 9"/>
        <p:cNvGrpSpPr/>
        <p:nvPr/>
      </p:nvGrpSpPr>
      <p:grpSpPr>
        <a:xfrm>
          <a:off x="0" y="0"/>
          <a:ext cx="0" cy="0"/>
          <a:chOff x="0" y="0"/>
          <a:chExt cx="0" cy="0"/>
        </a:xfrm>
      </p:grpSpPr>
      <p:sp>
        <p:nvSpPr>
          <p:cNvPr id="10" name="Google Shape;10;p83"/>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 name="Google Shape;11;p83"/>
          <p:cNvSpPr txBox="1"/>
          <p:nvPr>
            <p:ph idx="1" type="body"/>
          </p:nvPr>
        </p:nvSpPr>
        <p:spPr>
          <a:xfrm>
            <a:off x="740880" y="2101680"/>
            <a:ext cx="860796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83" name="Shape 83"/>
        <p:cNvGrpSpPr/>
        <p:nvPr/>
      </p:nvGrpSpPr>
      <p:grpSpPr>
        <a:xfrm>
          <a:off x="0" y="0"/>
          <a:ext cx="0" cy="0"/>
          <a:chOff x="0" y="0"/>
          <a:chExt cx="0" cy="0"/>
        </a:xfrm>
      </p:grpSpPr>
      <p:sp>
        <p:nvSpPr>
          <p:cNvPr id="84" name="Google Shape;84;p90"/>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90"/>
          <p:cNvSpPr txBox="1"/>
          <p:nvPr>
            <p:ph idx="1" type="body"/>
          </p:nvPr>
        </p:nvSpPr>
        <p:spPr>
          <a:xfrm>
            <a:off x="740880" y="2101680"/>
            <a:ext cx="420048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6" name="Google Shape;86;p90"/>
          <p:cNvSpPr txBox="1"/>
          <p:nvPr>
            <p:ph idx="2" type="body"/>
          </p:nvPr>
        </p:nvSpPr>
        <p:spPr>
          <a:xfrm>
            <a:off x="515160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7" name="Google Shape;87;p90"/>
          <p:cNvSpPr txBox="1"/>
          <p:nvPr>
            <p:ph idx="3" type="body"/>
          </p:nvPr>
        </p:nvSpPr>
        <p:spPr>
          <a:xfrm>
            <a:off x="5151600" y="439200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88" name="Shape 88"/>
        <p:cNvGrpSpPr/>
        <p:nvPr/>
      </p:nvGrpSpPr>
      <p:grpSpPr>
        <a:xfrm>
          <a:off x="0" y="0"/>
          <a:ext cx="0" cy="0"/>
          <a:chOff x="0" y="0"/>
          <a:chExt cx="0" cy="0"/>
        </a:xfrm>
      </p:grpSpPr>
      <p:sp>
        <p:nvSpPr>
          <p:cNvPr id="89" name="Google Shape;89;p91"/>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91"/>
          <p:cNvSpPr txBox="1"/>
          <p:nvPr>
            <p:ph idx="1" type="body"/>
          </p:nvPr>
        </p:nvSpPr>
        <p:spPr>
          <a:xfrm>
            <a:off x="74088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1" name="Google Shape;91;p91"/>
          <p:cNvSpPr txBox="1"/>
          <p:nvPr>
            <p:ph idx="2" type="body"/>
          </p:nvPr>
        </p:nvSpPr>
        <p:spPr>
          <a:xfrm>
            <a:off x="515160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2" name="Google Shape;92;p91"/>
          <p:cNvSpPr txBox="1"/>
          <p:nvPr>
            <p:ph idx="3" type="body"/>
          </p:nvPr>
        </p:nvSpPr>
        <p:spPr>
          <a:xfrm>
            <a:off x="740880" y="4392000"/>
            <a:ext cx="860796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93" name="Shape 93"/>
        <p:cNvGrpSpPr/>
        <p:nvPr/>
      </p:nvGrpSpPr>
      <p:grpSpPr>
        <a:xfrm>
          <a:off x="0" y="0"/>
          <a:ext cx="0" cy="0"/>
          <a:chOff x="0" y="0"/>
          <a:chExt cx="0" cy="0"/>
        </a:xfrm>
      </p:grpSpPr>
      <p:sp>
        <p:nvSpPr>
          <p:cNvPr id="94" name="Google Shape;94;p92"/>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92"/>
          <p:cNvSpPr txBox="1"/>
          <p:nvPr>
            <p:ph idx="1" type="body"/>
          </p:nvPr>
        </p:nvSpPr>
        <p:spPr>
          <a:xfrm>
            <a:off x="740880" y="2101680"/>
            <a:ext cx="860796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6" name="Google Shape;96;p92"/>
          <p:cNvSpPr txBox="1"/>
          <p:nvPr>
            <p:ph idx="2" type="body"/>
          </p:nvPr>
        </p:nvSpPr>
        <p:spPr>
          <a:xfrm>
            <a:off x="740880" y="4392000"/>
            <a:ext cx="860796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97" name="Shape 97"/>
        <p:cNvGrpSpPr/>
        <p:nvPr/>
      </p:nvGrpSpPr>
      <p:grpSpPr>
        <a:xfrm>
          <a:off x="0" y="0"/>
          <a:ext cx="0" cy="0"/>
          <a:chOff x="0" y="0"/>
          <a:chExt cx="0" cy="0"/>
        </a:xfrm>
      </p:grpSpPr>
      <p:sp>
        <p:nvSpPr>
          <p:cNvPr id="98" name="Google Shape;98;p93"/>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93"/>
          <p:cNvSpPr txBox="1"/>
          <p:nvPr>
            <p:ph idx="1" type="body"/>
          </p:nvPr>
        </p:nvSpPr>
        <p:spPr>
          <a:xfrm>
            <a:off x="74088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0" name="Google Shape;100;p93"/>
          <p:cNvSpPr txBox="1"/>
          <p:nvPr>
            <p:ph idx="2" type="body"/>
          </p:nvPr>
        </p:nvSpPr>
        <p:spPr>
          <a:xfrm>
            <a:off x="515160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1" name="Google Shape;101;p93"/>
          <p:cNvSpPr txBox="1"/>
          <p:nvPr>
            <p:ph idx="3" type="body"/>
          </p:nvPr>
        </p:nvSpPr>
        <p:spPr>
          <a:xfrm>
            <a:off x="740880" y="439200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2" name="Google Shape;102;p93"/>
          <p:cNvSpPr txBox="1"/>
          <p:nvPr>
            <p:ph idx="4" type="body"/>
          </p:nvPr>
        </p:nvSpPr>
        <p:spPr>
          <a:xfrm>
            <a:off x="5151600" y="439200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03" name="Shape 103"/>
        <p:cNvGrpSpPr/>
        <p:nvPr/>
      </p:nvGrpSpPr>
      <p:grpSpPr>
        <a:xfrm>
          <a:off x="0" y="0"/>
          <a:ext cx="0" cy="0"/>
          <a:chOff x="0" y="0"/>
          <a:chExt cx="0" cy="0"/>
        </a:xfrm>
      </p:grpSpPr>
      <p:sp>
        <p:nvSpPr>
          <p:cNvPr id="104" name="Google Shape;104;p94"/>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94"/>
          <p:cNvSpPr txBox="1"/>
          <p:nvPr>
            <p:ph idx="1" type="body"/>
          </p:nvPr>
        </p:nvSpPr>
        <p:spPr>
          <a:xfrm>
            <a:off x="740880" y="210168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6" name="Google Shape;106;p94"/>
          <p:cNvSpPr txBox="1"/>
          <p:nvPr>
            <p:ph idx="2" type="body"/>
          </p:nvPr>
        </p:nvSpPr>
        <p:spPr>
          <a:xfrm>
            <a:off x="3651480" y="210168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7" name="Google Shape;107;p94"/>
          <p:cNvSpPr txBox="1"/>
          <p:nvPr>
            <p:ph idx="3" type="body"/>
          </p:nvPr>
        </p:nvSpPr>
        <p:spPr>
          <a:xfrm>
            <a:off x="6562080" y="210168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8" name="Google Shape;108;p94"/>
          <p:cNvSpPr txBox="1"/>
          <p:nvPr>
            <p:ph idx="4" type="body"/>
          </p:nvPr>
        </p:nvSpPr>
        <p:spPr>
          <a:xfrm>
            <a:off x="740880" y="439200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9" name="Google Shape;109;p94"/>
          <p:cNvSpPr txBox="1"/>
          <p:nvPr>
            <p:ph idx="5" type="body"/>
          </p:nvPr>
        </p:nvSpPr>
        <p:spPr>
          <a:xfrm>
            <a:off x="3651480" y="439200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0" name="Google Shape;110;p94"/>
          <p:cNvSpPr txBox="1"/>
          <p:nvPr>
            <p:ph idx="6" type="body"/>
          </p:nvPr>
        </p:nvSpPr>
        <p:spPr>
          <a:xfrm>
            <a:off x="6562080" y="4392000"/>
            <a:ext cx="277164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2" name="Shape 12"/>
        <p:cNvGrpSpPr/>
        <p:nvPr/>
      </p:nvGrpSpPr>
      <p:grpSpPr>
        <a:xfrm>
          <a:off x="0" y="0"/>
          <a:ext cx="0" cy="0"/>
          <a:chOff x="0" y="0"/>
          <a:chExt cx="0" cy="0"/>
        </a:xfrm>
      </p:grpSpPr>
      <p:sp>
        <p:nvSpPr>
          <p:cNvPr id="13" name="Google Shape;13;p95"/>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95"/>
          <p:cNvSpPr txBox="1"/>
          <p:nvPr>
            <p:ph idx="1" type="subTitle"/>
          </p:nvPr>
        </p:nvSpPr>
        <p:spPr>
          <a:xfrm>
            <a:off x="740880" y="2101680"/>
            <a:ext cx="8607960" cy="438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5" name="Shape 15"/>
        <p:cNvGrpSpPr/>
        <p:nvPr/>
      </p:nvGrpSpPr>
      <p:grpSpPr>
        <a:xfrm>
          <a:off x="0" y="0"/>
          <a:ext cx="0" cy="0"/>
          <a:chOff x="0" y="0"/>
          <a:chExt cx="0" cy="0"/>
        </a:xfrm>
      </p:grpSpPr>
      <p:sp>
        <p:nvSpPr>
          <p:cNvPr id="16" name="Google Shape;16;p96"/>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96"/>
          <p:cNvSpPr txBox="1"/>
          <p:nvPr>
            <p:ph idx="1" type="body"/>
          </p:nvPr>
        </p:nvSpPr>
        <p:spPr>
          <a:xfrm>
            <a:off x="740880" y="2101680"/>
            <a:ext cx="420048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8" name="Google Shape;18;p96"/>
          <p:cNvSpPr txBox="1"/>
          <p:nvPr>
            <p:ph idx="2" type="body"/>
          </p:nvPr>
        </p:nvSpPr>
        <p:spPr>
          <a:xfrm>
            <a:off x="5151600" y="2101680"/>
            <a:ext cx="420048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 name="Shape 19"/>
        <p:cNvGrpSpPr/>
        <p:nvPr/>
      </p:nvGrpSpPr>
      <p:grpSpPr>
        <a:xfrm>
          <a:off x="0" y="0"/>
          <a:ext cx="0" cy="0"/>
          <a:chOff x="0" y="0"/>
          <a:chExt cx="0" cy="0"/>
        </a:xfrm>
      </p:grpSpPr>
      <p:sp>
        <p:nvSpPr>
          <p:cNvPr id="20" name="Google Shape;20;p97"/>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1" name="Shape 21"/>
        <p:cNvGrpSpPr/>
        <p:nvPr/>
      </p:nvGrpSpPr>
      <p:grpSpPr>
        <a:xfrm>
          <a:off x="0" y="0"/>
          <a:ext cx="0" cy="0"/>
          <a:chOff x="0" y="0"/>
          <a:chExt cx="0" cy="0"/>
        </a:xfrm>
      </p:grpSpPr>
      <p:sp>
        <p:nvSpPr>
          <p:cNvPr id="22" name="Google Shape;22;p98"/>
          <p:cNvSpPr txBox="1"/>
          <p:nvPr>
            <p:ph idx="1" type="subTitle"/>
          </p:nvPr>
        </p:nvSpPr>
        <p:spPr>
          <a:xfrm>
            <a:off x="740880" y="555480"/>
            <a:ext cx="8607960" cy="585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3" name="Shape 23"/>
        <p:cNvGrpSpPr/>
        <p:nvPr/>
      </p:nvGrpSpPr>
      <p:grpSpPr>
        <a:xfrm>
          <a:off x="0" y="0"/>
          <a:ext cx="0" cy="0"/>
          <a:chOff x="0" y="0"/>
          <a:chExt cx="0" cy="0"/>
        </a:xfrm>
      </p:grpSpPr>
      <p:sp>
        <p:nvSpPr>
          <p:cNvPr id="24" name="Google Shape;24;p99"/>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99"/>
          <p:cNvSpPr txBox="1"/>
          <p:nvPr>
            <p:ph idx="1" type="body"/>
          </p:nvPr>
        </p:nvSpPr>
        <p:spPr>
          <a:xfrm>
            <a:off x="74088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6" name="Google Shape;26;p99"/>
          <p:cNvSpPr txBox="1"/>
          <p:nvPr>
            <p:ph idx="2" type="body"/>
          </p:nvPr>
        </p:nvSpPr>
        <p:spPr>
          <a:xfrm>
            <a:off x="5151600" y="2101680"/>
            <a:ext cx="420048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7" name="Google Shape;27;p99"/>
          <p:cNvSpPr txBox="1"/>
          <p:nvPr>
            <p:ph idx="3" type="body"/>
          </p:nvPr>
        </p:nvSpPr>
        <p:spPr>
          <a:xfrm>
            <a:off x="740880" y="439200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8" name="Shape 28"/>
        <p:cNvGrpSpPr/>
        <p:nvPr/>
      </p:nvGrpSpPr>
      <p:grpSpPr>
        <a:xfrm>
          <a:off x="0" y="0"/>
          <a:ext cx="0" cy="0"/>
          <a:chOff x="0" y="0"/>
          <a:chExt cx="0" cy="0"/>
        </a:xfrm>
      </p:grpSpPr>
      <p:sp>
        <p:nvSpPr>
          <p:cNvPr id="29" name="Google Shape;29;p100"/>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00"/>
          <p:cNvSpPr txBox="1"/>
          <p:nvPr>
            <p:ph idx="1" type="body"/>
          </p:nvPr>
        </p:nvSpPr>
        <p:spPr>
          <a:xfrm>
            <a:off x="740880" y="2101680"/>
            <a:ext cx="4200480" cy="438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1" name="Google Shape;31;p100"/>
          <p:cNvSpPr txBox="1"/>
          <p:nvPr>
            <p:ph idx="2" type="body"/>
          </p:nvPr>
        </p:nvSpPr>
        <p:spPr>
          <a:xfrm>
            <a:off x="515160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2" name="Google Shape;32;p100"/>
          <p:cNvSpPr txBox="1"/>
          <p:nvPr>
            <p:ph idx="3" type="body"/>
          </p:nvPr>
        </p:nvSpPr>
        <p:spPr>
          <a:xfrm>
            <a:off x="5151600" y="439200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3" name="Shape 33"/>
        <p:cNvGrpSpPr/>
        <p:nvPr/>
      </p:nvGrpSpPr>
      <p:grpSpPr>
        <a:xfrm>
          <a:off x="0" y="0"/>
          <a:ext cx="0" cy="0"/>
          <a:chOff x="0" y="0"/>
          <a:chExt cx="0" cy="0"/>
        </a:xfrm>
      </p:grpSpPr>
      <p:sp>
        <p:nvSpPr>
          <p:cNvPr id="34" name="Google Shape;34;p101"/>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01"/>
          <p:cNvSpPr txBox="1"/>
          <p:nvPr>
            <p:ph idx="1" type="body"/>
          </p:nvPr>
        </p:nvSpPr>
        <p:spPr>
          <a:xfrm>
            <a:off x="74088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 name="Google Shape;36;p101"/>
          <p:cNvSpPr txBox="1"/>
          <p:nvPr>
            <p:ph idx="2" type="body"/>
          </p:nvPr>
        </p:nvSpPr>
        <p:spPr>
          <a:xfrm>
            <a:off x="5151600" y="2101680"/>
            <a:ext cx="420048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7" name="Google Shape;37;p101"/>
          <p:cNvSpPr txBox="1"/>
          <p:nvPr>
            <p:ph idx="3" type="body"/>
          </p:nvPr>
        </p:nvSpPr>
        <p:spPr>
          <a:xfrm>
            <a:off x="740880" y="4392000"/>
            <a:ext cx="8607960" cy="209124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2.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399"/>
        </a:solidFill>
      </p:bgPr>
    </p:bg>
    <p:spTree>
      <p:nvGrpSpPr>
        <p:cNvPr id="5" name="Shape 5"/>
        <p:cNvGrpSpPr/>
        <p:nvPr/>
      </p:nvGrpSpPr>
      <p:grpSpPr>
        <a:xfrm>
          <a:off x="0" y="0"/>
          <a:ext cx="0" cy="0"/>
          <a:chOff x="0" y="0"/>
          <a:chExt cx="0" cy="0"/>
        </a:xfrm>
      </p:grpSpPr>
      <p:sp>
        <p:nvSpPr>
          <p:cNvPr id="6" name="Google Shape;6;p79"/>
          <p:cNvSpPr txBox="1"/>
          <p:nvPr>
            <p:ph type="title"/>
          </p:nvPr>
        </p:nvSpPr>
        <p:spPr>
          <a:xfrm>
            <a:off x="504000" y="301320"/>
            <a:ext cx="9071640" cy="126216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 name="Google Shape;7;p79"/>
          <p:cNvSpPr txBox="1"/>
          <p:nvPr>
            <p:ph idx="1" type="body"/>
          </p:nvPr>
        </p:nvSpPr>
        <p:spPr>
          <a:xfrm>
            <a:off x="504000" y="1769040"/>
            <a:ext cx="9071640" cy="438480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ABED6"/>
        </a:solidFill>
      </p:bgPr>
    </p:bg>
    <p:spTree>
      <p:nvGrpSpPr>
        <p:cNvPr id="56" name="Shape 56"/>
        <p:cNvGrpSpPr/>
        <p:nvPr/>
      </p:nvGrpSpPr>
      <p:grpSpPr>
        <a:xfrm>
          <a:off x="0" y="0"/>
          <a:ext cx="0" cy="0"/>
          <a:chOff x="0" y="0"/>
          <a:chExt cx="0" cy="0"/>
        </a:xfrm>
      </p:grpSpPr>
      <p:sp>
        <p:nvSpPr>
          <p:cNvPr id="57" name="Google Shape;57;p81"/>
          <p:cNvSpPr/>
          <p:nvPr/>
        </p:nvSpPr>
        <p:spPr>
          <a:xfrm>
            <a:off x="405000" y="1893600"/>
            <a:ext cx="9674640" cy="5666040"/>
          </a:xfrm>
          <a:prstGeom prst="rect">
            <a:avLst/>
          </a:prstGeom>
          <a:solidFill>
            <a:srgbClr val="DDDDDD"/>
          </a:solidFill>
          <a:ln cap="flat" cmpd="sng" w="9525">
            <a:solidFill>
              <a:srgbClr val="C0C0C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1"/>
          <p:cNvSpPr txBox="1"/>
          <p:nvPr>
            <p:ph type="title"/>
          </p:nvPr>
        </p:nvSpPr>
        <p:spPr>
          <a:xfrm>
            <a:off x="740880" y="555480"/>
            <a:ext cx="8607960" cy="126216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9" name="Google Shape;59;p81"/>
          <p:cNvSpPr txBox="1"/>
          <p:nvPr>
            <p:ph idx="1" type="body"/>
          </p:nvPr>
        </p:nvSpPr>
        <p:spPr>
          <a:xfrm>
            <a:off x="740880" y="2101680"/>
            <a:ext cx="8607960" cy="438480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60" name="Google Shape;60;p81"/>
          <p:cNvSpPr/>
          <p:nvPr/>
        </p:nvSpPr>
        <p:spPr>
          <a:xfrm>
            <a:off x="0" y="0"/>
            <a:ext cx="181440" cy="918360"/>
          </a:xfrm>
          <a:prstGeom prst="rect">
            <a:avLst/>
          </a:prstGeom>
          <a:solidFill>
            <a:srgbClr val="125C8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81"/>
          <p:cNvSpPr/>
          <p:nvPr/>
        </p:nvSpPr>
        <p:spPr>
          <a:xfrm>
            <a:off x="0" y="2381400"/>
            <a:ext cx="181440" cy="918360"/>
          </a:xfrm>
          <a:prstGeom prst="rect">
            <a:avLst/>
          </a:prstGeom>
          <a:solidFill>
            <a:srgbClr val="125C8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81"/>
          <p:cNvSpPr/>
          <p:nvPr/>
        </p:nvSpPr>
        <p:spPr>
          <a:xfrm>
            <a:off x="0" y="1168560"/>
            <a:ext cx="181440" cy="918360"/>
          </a:xfrm>
          <a:prstGeom prst="rect">
            <a:avLst/>
          </a:prstGeom>
          <a:solidFill>
            <a:srgbClr val="125C8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image" Target="../media/image21.png"/><Relationship Id="rId5"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14.png"/><Relationship Id="rId4" Type="http://schemas.openxmlformats.org/officeDocument/2006/relationships/image" Target="../media/image19.png"/><Relationship Id="rId5" Type="http://schemas.openxmlformats.org/officeDocument/2006/relationships/image" Target="../media/image16.png"/><Relationship Id="rId6"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image" Target="../media/image3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image" Target="../media/image3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image" Target="../media/image37.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 Id="rId3" Type="http://schemas.openxmlformats.org/officeDocument/2006/relationships/image" Target="../media/image17.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 Id="rId3" Type="http://schemas.openxmlformats.org/officeDocument/2006/relationships/image" Target="../media/image3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 Id="rId3" Type="http://schemas.openxmlformats.org/officeDocument/2006/relationships/image" Target="../media/image4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 Id="rId3" Type="http://schemas.openxmlformats.org/officeDocument/2006/relationships/image" Target="../media/image2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 Id="rId3" Type="http://schemas.openxmlformats.org/officeDocument/2006/relationships/image" Target="../media/image2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 Id="rId3" Type="http://schemas.openxmlformats.org/officeDocument/2006/relationships/image" Target="../media/image2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 Id="rId3" Type="http://schemas.openxmlformats.org/officeDocument/2006/relationships/image" Target="../media/image2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1.xml"/><Relationship Id="rId3" Type="http://schemas.openxmlformats.org/officeDocument/2006/relationships/image" Target="../media/image2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2.xml"/><Relationship Id="rId3" Type="http://schemas.openxmlformats.org/officeDocument/2006/relationships/image" Target="../media/image2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 Id="rId3" Type="http://schemas.openxmlformats.org/officeDocument/2006/relationships/image" Target="../media/image3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4.xml"/><Relationship Id="rId3" Type="http://schemas.openxmlformats.org/officeDocument/2006/relationships/image" Target="../media/image3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6.xml"/><Relationship Id="rId3" Type="http://schemas.openxmlformats.org/officeDocument/2006/relationships/image" Target="../media/image4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0.xml"/><Relationship Id="rId3" Type="http://schemas.openxmlformats.org/officeDocument/2006/relationships/image" Target="../media/image39.gi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1.xml"/><Relationship Id="rId3" Type="http://schemas.openxmlformats.org/officeDocument/2006/relationships/image" Target="../media/image40.gi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8.xml"/><Relationship Id="rId3" Type="http://schemas.openxmlformats.org/officeDocument/2006/relationships/image" Target="../media/image38.png"/><Relationship Id="rId4" Type="http://schemas.openxmlformats.org/officeDocument/2006/relationships/image" Target="../media/image32.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 Id="rId3" Type="http://schemas.openxmlformats.org/officeDocument/2006/relationships/image" Target="../media/image4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0.xml"/><Relationship Id="rId3" Type="http://schemas.openxmlformats.org/officeDocument/2006/relationships/image" Target="../media/image5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2.xml"/><Relationship Id="rId3" Type="http://schemas.openxmlformats.org/officeDocument/2006/relationships/image" Target="../media/image43.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3.xml"/><Relationship Id="rId3" Type="http://schemas.openxmlformats.org/officeDocument/2006/relationships/image" Target="../media/image53.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4.xml"/><Relationship Id="rId3" Type="http://schemas.openxmlformats.org/officeDocument/2006/relationships/image" Target="../media/image46.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5.xml"/><Relationship Id="rId3" Type="http://schemas.openxmlformats.org/officeDocument/2006/relationships/image" Target="../media/image42.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6.xml"/><Relationship Id="rId3" Type="http://schemas.openxmlformats.org/officeDocument/2006/relationships/image" Target="../media/image48.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7.xml"/><Relationship Id="rId3" Type="http://schemas.openxmlformats.org/officeDocument/2006/relationships/image" Target="../media/image54.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1.xml"/><Relationship Id="rId3" Type="http://schemas.openxmlformats.org/officeDocument/2006/relationships/image" Target="../media/image49.png"/><Relationship Id="rId4" Type="http://schemas.openxmlformats.org/officeDocument/2006/relationships/image" Target="../media/image52.png"/><Relationship Id="rId5" Type="http://schemas.openxmlformats.org/officeDocument/2006/relationships/image" Target="../media/image50.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2.xml"/><Relationship Id="rId3" Type="http://schemas.openxmlformats.org/officeDocument/2006/relationships/image" Target="../media/image57.png"/><Relationship Id="rId4" Type="http://schemas.openxmlformats.org/officeDocument/2006/relationships/image" Target="../media/image55.png"/><Relationship Id="rId5" Type="http://schemas.openxmlformats.org/officeDocument/2006/relationships/image" Target="../media/image56.png"/><Relationship Id="rId6" Type="http://schemas.openxmlformats.org/officeDocument/2006/relationships/image" Target="../media/image44.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1"/>
          <p:cNvPicPr preferRelativeResize="0"/>
          <p:nvPr/>
        </p:nvPicPr>
        <p:blipFill rotWithShape="1">
          <a:blip r:embed="rId3">
            <a:alphaModFix/>
          </a:blip>
          <a:srcRect b="0" l="0" r="0" t="0"/>
          <a:stretch/>
        </p:blipFill>
        <p:spPr>
          <a:xfrm>
            <a:off x="2678040" y="0"/>
            <a:ext cx="4622760" cy="7543800"/>
          </a:xfrm>
          <a:prstGeom prst="rect">
            <a:avLst/>
          </a:prstGeom>
          <a:noFill/>
          <a:ln>
            <a:noFill/>
          </a:ln>
        </p:spPr>
      </p:pic>
      <p:sp>
        <p:nvSpPr>
          <p:cNvPr id="117" name="Google Shape;117;p1"/>
          <p:cNvSpPr txBox="1"/>
          <p:nvPr/>
        </p:nvSpPr>
        <p:spPr>
          <a:xfrm>
            <a:off x="504000" y="346320"/>
            <a:ext cx="907164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i="0" lang="en-GB" sz="4900" u="none" cap="none" strike="noStrike">
                <a:solidFill>
                  <a:srgbClr val="E5E5FF"/>
                </a:solidFill>
                <a:latin typeface="Garamond"/>
                <a:ea typeface="Garamond"/>
                <a:cs typeface="Garamond"/>
                <a:sym typeface="Garamond"/>
              </a:rPr>
              <a:t>Escala de Distancias</a:t>
            </a:r>
            <a:endParaRPr b="1" i="0" sz="4900" u="none" cap="none" strike="noStrike">
              <a:solidFill>
                <a:srgbClr val="E5E5FF"/>
              </a:solidFill>
              <a:latin typeface="Garamond"/>
              <a:ea typeface="Garamond"/>
              <a:cs typeface="Garamond"/>
              <a:sym typeface="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0"/>
          <p:cNvSpPr txBox="1"/>
          <p:nvPr/>
        </p:nvSpPr>
        <p:spPr>
          <a:xfrm>
            <a:off x="504720" y="302760"/>
            <a:ext cx="9072720" cy="125928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lang="en-GB" sz="4400" strike="noStrike">
                <a:solidFill>
                  <a:srgbClr val="FFFF66"/>
                </a:solidFill>
                <a:latin typeface="Arial"/>
                <a:ea typeface="Arial"/>
                <a:cs typeface="Arial"/>
                <a:sym typeface="Arial"/>
              </a:rPr>
              <a:t>Distance Ladder</a:t>
            </a:r>
            <a:endParaRPr b="1" sz="4400" strike="noStrike">
              <a:solidFill>
                <a:srgbClr val="333333"/>
              </a:solidFill>
              <a:latin typeface="Arial"/>
              <a:ea typeface="Arial"/>
              <a:cs typeface="Arial"/>
              <a:sym typeface="Arial"/>
            </a:endParaRPr>
          </a:p>
        </p:txBody>
      </p:sp>
      <p:pic>
        <p:nvPicPr>
          <p:cNvPr id="174" name="Google Shape;174;p10"/>
          <p:cNvPicPr preferRelativeResize="0"/>
          <p:nvPr/>
        </p:nvPicPr>
        <p:blipFill rotWithShape="1">
          <a:blip r:embed="rId3">
            <a:alphaModFix/>
          </a:blip>
          <a:srcRect b="0" l="0" r="0" t="0"/>
          <a:stretch/>
        </p:blipFill>
        <p:spPr>
          <a:xfrm>
            <a:off x="1154160" y="1722600"/>
            <a:ext cx="7780320" cy="5186160"/>
          </a:xfrm>
          <a:prstGeom prst="rect">
            <a:avLst/>
          </a:prstGeom>
          <a:noFill/>
          <a:ln>
            <a:noFill/>
          </a:ln>
        </p:spPr>
      </p:pic>
      <p:sp>
        <p:nvSpPr>
          <p:cNvPr id="175" name="Google Shape;175;p10"/>
          <p:cNvSpPr/>
          <p:nvPr/>
        </p:nvSpPr>
        <p:spPr>
          <a:xfrm>
            <a:off x="4010760" y="6980400"/>
            <a:ext cx="6091560" cy="3402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376200" lvl="0" marL="376200" marR="0" rtl="0" algn="l">
              <a:lnSpc>
                <a:spcPct val="100000"/>
              </a:lnSpc>
              <a:spcBef>
                <a:spcPts val="0"/>
              </a:spcBef>
              <a:spcAft>
                <a:spcPts val="0"/>
              </a:spcAft>
              <a:buNone/>
            </a:pPr>
            <a:r>
              <a:rPr b="0" lang="en-GB" sz="2400" strike="noStrike">
                <a:solidFill>
                  <a:srgbClr val="FFFFFF"/>
                </a:solidFill>
                <a:latin typeface="Arial"/>
                <a:ea typeface="Arial"/>
                <a:cs typeface="Arial"/>
                <a:sym typeface="Arial"/>
              </a:rPr>
              <a:t>Astronomy Today, Chaisson &amp; McMillan</a:t>
            </a:r>
            <a:endParaRPr b="0" sz="2400" strike="noStrike">
              <a:latin typeface="Verdana"/>
              <a:ea typeface="Verdana"/>
              <a:cs typeface="Verdana"/>
              <a:sym typeface="Verdan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1"/>
          <p:cNvSpPr txBox="1"/>
          <p:nvPr/>
        </p:nvSpPr>
        <p:spPr>
          <a:xfrm>
            <a:off x="504720" y="302760"/>
            <a:ext cx="9072720" cy="125928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lang="en-GB" sz="4400" strike="noStrike">
                <a:solidFill>
                  <a:srgbClr val="FFFF66"/>
                </a:solidFill>
                <a:latin typeface="Arial"/>
                <a:ea typeface="Arial"/>
                <a:cs typeface="Arial"/>
                <a:sym typeface="Arial"/>
              </a:rPr>
              <a:t>Anchor Galaxy</a:t>
            </a:r>
            <a:endParaRPr b="1" sz="4400" strike="noStrike">
              <a:solidFill>
                <a:srgbClr val="333333"/>
              </a:solidFill>
              <a:latin typeface="Arial"/>
              <a:ea typeface="Arial"/>
              <a:cs typeface="Arial"/>
              <a:sym typeface="Arial"/>
            </a:endParaRPr>
          </a:p>
        </p:txBody>
      </p:sp>
      <p:sp>
        <p:nvSpPr>
          <p:cNvPr id="182" name="Google Shape;182;p11"/>
          <p:cNvSpPr txBox="1"/>
          <p:nvPr/>
        </p:nvSpPr>
        <p:spPr>
          <a:xfrm>
            <a:off x="2144520" y="6370200"/>
            <a:ext cx="6059160" cy="949680"/>
          </a:xfrm>
          <a:prstGeom prst="rect">
            <a:avLst/>
          </a:prstGeom>
          <a:noFill/>
          <a:ln>
            <a:noFill/>
          </a:ln>
        </p:spPr>
        <p:txBody>
          <a:bodyPr anchorCtr="0" anchor="t" bIns="0" lIns="0" spcFirstLastPara="1" rIns="0" wrap="square" tIns="0">
            <a:noAutofit/>
          </a:bodyPr>
          <a:lstStyle/>
          <a:p>
            <a:pPr indent="-376200" lvl="0" marL="376200" marR="0" rtl="0" algn="l">
              <a:lnSpc>
                <a:spcPct val="100000"/>
              </a:lnSpc>
              <a:spcBef>
                <a:spcPts val="0"/>
              </a:spcBef>
              <a:spcAft>
                <a:spcPts val="0"/>
              </a:spcAft>
              <a:buNone/>
            </a:pPr>
            <a:r>
              <a:rPr b="0" lang="en-GB" sz="3100" strike="noStrike">
                <a:solidFill>
                  <a:schemeClr val="accent1"/>
                </a:solidFill>
                <a:latin typeface="Arial"/>
                <a:ea typeface="Arial"/>
                <a:cs typeface="Arial"/>
                <a:sym typeface="Arial"/>
              </a:rPr>
              <a:t>Large Magellanic Cloud (LMC)</a:t>
            </a:r>
            <a:r>
              <a:rPr b="0" lang="en-GB" sz="3100" strike="noStrike">
                <a:solidFill>
                  <a:srgbClr val="FFFFFF"/>
                </a:solidFill>
                <a:latin typeface="Arial"/>
                <a:ea typeface="Arial"/>
                <a:cs typeface="Arial"/>
                <a:sym typeface="Arial"/>
              </a:rPr>
              <a:t>‏</a:t>
            </a:r>
            <a:endParaRPr b="0" sz="3100" strike="noStrike">
              <a:solidFill>
                <a:srgbClr val="000000"/>
              </a:solidFill>
              <a:latin typeface="Arial"/>
              <a:ea typeface="Arial"/>
              <a:cs typeface="Arial"/>
              <a:sym typeface="Arial"/>
            </a:endParaRPr>
          </a:p>
        </p:txBody>
      </p:sp>
      <p:pic>
        <p:nvPicPr>
          <p:cNvPr id="183" name="Google Shape;183;p11"/>
          <p:cNvPicPr preferRelativeResize="0"/>
          <p:nvPr/>
        </p:nvPicPr>
        <p:blipFill rotWithShape="1">
          <a:blip r:embed="rId3">
            <a:alphaModFix/>
          </a:blip>
          <a:srcRect b="0" l="0" r="0" t="0"/>
          <a:stretch/>
        </p:blipFill>
        <p:spPr>
          <a:xfrm>
            <a:off x="2449440" y="2103480"/>
            <a:ext cx="4937040" cy="3849480"/>
          </a:xfrm>
          <a:prstGeom prst="rect">
            <a:avLst/>
          </a:prstGeom>
          <a:noFill/>
          <a:ln>
            <a:noFill/>
          </a:ln>
        </p:spPr>
      </p:pic>
      <p:pic>
        <p:nvPicPr>
          <p:cNvPr id="184" name="Google Shape;184;p11"/>
          <p:cNvPicPr preferRelativeResize="0"/>
          <p:nvPr/>
        </p:nvPicPr>
        <p:blipFill rotWithShape="1">
          <a:blip r:embed="rId4">
            <a:alphaModFix/>
          </a:blip>
          <a:srcRect b="0" l="0" r="0" t="0"/>
          <a:stretch/>
        </p:blipFill>
        <p:spPr>
          <a:xfrm>
            <a:off x="6792840" y="2484360"/>
            <a:ext cx="2051280" cy="239544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2"/>
          <p:cNvSpPr/>
          <p:nvPr/>
        </p:nvSpPr>
        <p:spPr>
          <a:xfrm>
            <a:off x="6335640" y="6446880"/>
            <a:ext cx="3363840" cy="6800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b="0" lang="en-GB" sz="2400" strike="noStrike">
                <a:solidFill>
                  <a:srgbClr val="FFFFFF"/>
                </a:solidFill>
                <a:latin typeface="Arial"/>
                <a:ea typeface="Arial"/>
                <a:cs typeface="Arial"/>
                <a:sym typeface="Arial"/>
              </a:rPr>
              <a:t>21 methods</a:t>
            </a:r>
            <a:endParaRPr b="0" sz="2400" strike="noStrike">
              <a:latin typeface="Verdana"/>
              <a:ea typeface="Verdana"/>
              <a:cs typeface="Verdana"/>
              <a:sym typeface="Verdana"/>
            </a:endParaRPr>
          </a:p>
          <a:p>
            <a:pPr indent="0" lvl="0" marL="0" marR="0" rtl="0" algn="ctr">
              <a:lnSpc>
                <a:spcPct val="100000"/>
              </a:lnSpc>
              <a:spcBef>
                <a:spcPts val="0"/>
              </a:spcBef>
              <a:spcAft>
                <a:spcPts val="0"/>
              </a:spcAft>
              <a:buNone/>
            </a:pPr>
            <a:r>
              <a:rPr b="0" lang="en-GB" sz="2400" strike="noStrike">
                <a:solidFill>
                  <a:srgbClr val="FFFFFF"/>
                </a:solidFill>
                <a:latin typeface="Arial"/>
                <a:ea typeface="Arial"/>
                <a:cs typeface="Arial"/>
                <a:sym typeface="Arial"/>
              </a:rPr>
              <a:t>Benedict et al. (2002)‏</a:t>
            </a:r>
            <a:endParaRPr b="0" sz="2400" strike="noStrike">
              <a:latin typeface="Verdana"/>
              <a:ea typeface="Verdana"/>
              <a:cs typeface="Verdana"/>
              <a:sym typeface="Verdana"/>
            </a:endParaRPr>
          </a:p>
        </p:txBody>
      </p:sp>
      <p:pic>
        <p:nvPicPr>
          <p:cNvPr id="191" name="Google Shape;191;p12"/>
          <p:cNvPicPr preferRelativeResize="0"/>
          <p:nvPr/>
        </p:nvPicPr>
        <p:blipFill rotWithShape="1">
          <a:blip r:embed="rId3">
            <a:alphaModFix/>
          </a:blip>
          <a:srcRect b="0" l="0" r="0" t="0"/>
          <a:stretch/>
        </p:blipFill>
        <p:spPr>
          <a:xfrm>
            <a:off x="239760" y="106200"/>
            <a:ext cx="5430960" cy="7285320"/>
          </a:xfrm>
          <a:prstGeom prst="rect">
            <a:avLst/>
          </a:prstGeom>
          <a:noFill/>
          <a:ln>
            <a:noFill/>
          </a:ln>
        </p:spPr>
      </p:pic>
      <p:sp>
        <p:nvSpPr>
          <p:cNvPr id="192" name="Google Shape;192;p12"/>
          <p:cNvSpPr/>
          <p:nvPr/>
        </p:nvSpPr>
        <p:spPr>
          <a:xfrm>
            <a:off x="5659560" y="160200"/>
            <a:ext cx="4630320" cy="9007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376200" lvl="0" marL="376200" marR="0" rtl="0" algn="ctr">
              <a:lnSpc>
                <a:spcPct val="100000"/>
              </a:lnSpc>
              <a:spcBef>
                <a:spcPts val="0"/>
              </a:spcBef>
              <a:spcAft>
                <a:spcPts val="0"/>
              </a:spcAft>
              <a:buNone/>
            </a:pPr>
            <a:r>
              <a:rPr b="0" lang="en-GB" sz="2800" strike="noStrike">
                <a:solidFill>
                  <a:srgbClr val="FFFF66"/>
                </a:solidFill>
                <a:latin typeface="Arial"/>
                <a:ea typeface="Arial"/>
                <a:cs typeface="Arial"/>
                <a:sym typeface="Arial"/>
              </a:rPr>
              <a:t>Distance Modulus (m-M)</a:t>
            </a:r>
            <a:endParaRPr b="0" sz="2800" strike="noStrike">
              <a:latin typeface="Verdana"/>
              <a:ea typeface="Verdana"/>
              <a:cs typeface="Verdana"/>
              <a:sym typeface="Verdana"/>
            </a:endParaRPr>
          </a:p>
          <a:p>
            <a:pPr indent="-376200" lvl="0" marL="376200" marR="0" rtl="0" algn="ctr">
              <a:lnSpc>
                <a:spcPct val="100000"/>
              </a:lnSpc>
              <a:spcBef>
                <a:spcPts val="848"/>
              </a:spcBef>
              <a:spcAft>
                <a:spcPts val="0"/>
              </a:spcAft>
              <a:buNone/>
            </a:pPr>
            <a:r>
              <a:rPr b="0" lang="en-GB" sz="2800" strike="noStrike">
                <a:solidFill>
                  <a:srgbClr val="FFFF66"/>
                </a:solidFill>
                <a:latin typeface="Arial"/>
                <a:ea typeface="Arial"/>
                <a:cs typeface="Arial"/>
                <a:sym typeface="Arial"/>
              </a:rPr>
              <a:t>to the LMC</a:t>
            </a:r>
            <a:endParaRPr b="0" sz="2800" strike="noStrike">
              <a:latin typeface="Verdana"/>
              <a:ea typeface="Verdana"/>
              <a:cs typeface="Verdana"/>
              <a:sym typeface="Verdana"/>
            </a:endParaRPr>
          </a:p>
        </p:txBody>
      </p:sp>
      <p:sp>
        <p:nvSpPr>
          <p:cNvPr id="193" name="Google Shape;193;p12"/>
          <p:cNvSpPr/>
          <p:nvPr/>
        </p:nvSpPr>
        <p:spPr>
          <a:xfrm>
            <a:off x="2373480" y="5913360"/>
            <a:ext cx="1466640" cy="708120"/>
          </a:xfrm>
          <a:custGeom>
            <a:rect b="b" l="l" r="r" t="t"/>
            <a:pathLst>
              <a:path extrusionOk="0" h="1969" w="4076">
                <a:moveTo>
                  <a:pt x="0" y="1093"/>
                </a:moveTo>
                <a:lnTo>
                  <a:pt x="4075" y="0"/>
                </a:lnTo>
                <a:moveTo>
                  <a:pt x="0" y="1968"/>
                </a:moveTo>
                <a:lnTo>
                  <a:pt x="4075" y="874"/>
                </a:lnTo>
              </a:path>
            </a:pathLst>
          </a:custGeom>
          <a:solidFill>
            <a:srgbClr val="000000"/>
          </a:solidFill>
          <a:ln cap="flat" cmpd="sng" w="9525">
            <a:solidFill>
              <a:srgbClr val="000000"/>
            </a:solidFill>
            <a:prstDash val="solid"/>
            <a:miter lim="8000"/>
            <a:headEnd len="sm" w="sm" type="none"/>
            <a:tailEnd len="sm" w="sm" type="none"/>
          </a:ln>
        </p:spPr>
        <p:txBody>
          <a:bodyPr anchorCtr="1" anchor="ctr" bIns="46800" lIns="90000" spcFirstLastPara="1" rIns="90000" wrap="square" tIns="46800">
            <a:noAutofit/>
          </a:bodyPr>
          <a:lstStyle/>
          <a:p>
            <a:pPr indent="0" lvl="0" marL="0" marR="0" rtl="0" algn="l">
              <a:spcBef>
                <a:spcPts val="0"/>
              </a:spcBef>
              <a:spcAft>
                <a:spcPts val="0"/>
              </a:spcAft>
              <a:buNone/>
            </a:pPr>
            <a:r>
              <a:rPr b="0" lang="en-GB" sz="2400" strike="noStrike">
                <a:latin typeface="Arial Black"/>
                <a:ea typeface="Arial Black"/>
                <a:cs typeface="Arial Black"/>
                <a:sym typeface="Arial Black"/>
              </a:rPr>
              <a:t>HST Key Project</a:t>
            </a:r>
            <a:endParaRPr b="0" sz="2400" strike="noStrike">
              <a:latin typeface="Verdana"/>
              <a:ea typeface="Verdana"/>
              <a:cs typeface="Verdana"/>
              <a:sym typeface="Verdan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13"/>
          <p:cNvPicPr preferRelativeResize="0"/>
          <p:nvPr/>
        </p:nvPicPr>
        <p:blipFill rotWithShape="1">
          <a:blip r:embed="rId3">
            <a:alphaModFix/>
          </a:blip>
          <a:srcRect b="7952" l="2594" r="1684" t="11475"/>
          <a:stretch/>
        </p:blipFill>
        <p:spPr>
          <a:xfrm>
            <a:off x="2089080" y="1749960"/>
            <a:ext cx="5874840" cy="4558680"/>
          </a:xfrm>
          <a:prstGeom prst="rect">
            <a:avLst/>
          </a:prstGeom>
          <a:noFill/>
          <a:ln>
            <a:noFill/>
          </a:ln>
        </p:spPr>
      </p:pic>
      <p:sp>
        <p:nvSpPr>
          <p:cNvPr id="200" name="Google Shape;200;p13"/>
          <p:cNvSpPr txBox="1"/>
          <p:nvPr/>
        </p:nvSpPr>
        <p:spPr>
          <a:xfrm>
            <a:off x="1005840" y="0"/>
            <a:ext cx="806184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Distance to the LMC</a:t>
            </a:r>
            <a:endParaRPr b="1" sz="4400" strike="noStrike">
              <a:solidFill>
                <a:srgbClr val="333333"/>
              </a:solidFill>
              <a:latin typeface="Arial"/>
              <a:ea typeface="Arial"/>
              <a:cs typeface="Arial"/>
              <a:sym typeface="Arial"/>
            </a:endParaRPr>
          </a:p>
        </p:txBody>
      </p:sp>
      <p:grpSp>
        <p:nvGrpSpPr>
          <p:cNvPr id="201" name="Google Shape;201;p13"/>
          <p:cNvGrpSpPr/>
          <p:nvPr/>
        </p:nvGrpSpPr>
        <p:grpSpPr>
          <a:xfrm>
            <a:off x="2708640" y="1336680"/>
            <a:ext cx="6244200" cy="359280"/>
            <a:chOff x="2708640" y="1336680"/>
            <a:chExt cx="6244200" cy="359280"/>
          </a:xfrm>
        </p:grpSpPr>
        <p:sp>
          <p:nvSpPr>
            <p:cNvPr id="202" name="Google Shape;202;p13"/>
            <p:cNvSpPr/>
            <p:nvPr/>
          </p:nvSpPr>
          <p:spPr>
            <a:xfrm>
              <a:off x="5211000" y="1336680"/>
              <a:ext cx="668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0" lang="en-GB" sz="1800" strike="noStrike">
                  <a:latin typeface="Verdana"/>
                  <a:ea typeface="Verdana"/>
                  <a:cs typeface="Verdana"/>
                  <a:sym typeface="Verdana"/>
                </a:rPr>
                <a:t>50</a:t>
              </a:r>
              <a:endParaRPr b="0" sz="1800" strike="noStrike">
                <a:latin typeface="Verdana"/>
                <a:ea typeface="Verdana"/>
                <a:cs typeface="Verdana"/>
                <a:sym typeface="Verdana"/>
              </a:endParaRPr>
            </a:p>
          </p:txBody>
        </p:sp>
        <p:sp>
          <p:nvSpPr>
            <p:cNvPr id="203" name="Google Shape;203;p13"/>
            <p:cNvSpPr/>
            <p:nvPr/>
          </p:nvSpPr>
          <p:spPr>
            <a:xfrm>
              <a:off x="2708640" y="1336680"/>
              <a:ext cx="66852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0" lang="en-GB" sz="1800" strike="noStrike">
                  <a:latin typeface="Verdana"/>
                  <a:ea typeface="Verdana"/>
                  <a:cs typeface="Verdana"/>
                  <a:sym typeface="Verdana"/>
                </a:rPr>
                <a:t>40</a:t>
              </a:r>
              <a:endParaRPr b="0" sz="1800" strike="noStrike">
                <a:latin typeface="Verdana"/>
                <a:ea typeface="Verdana"/>
                <a:cs typeface="Verdana"/>
                <a:sym typeface="Verdana"/>
              </a:endParaRPr>
            </a:p>
          </p:txBody>
        </p:sp>
        <p:sp>
          <p:nvSpPr>
            <p:cNvPr id="204" name="Google Shape;204;p13"/>
            <p:cNvSpPr/>
            <p:nvPr/>
          </p:nvSpPr>
          <p:spPr>
            <a:xfrm>
              <a:off x="7174800" y="1336680"/>
              <a:ext cx="66816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0" lang="en-GB" sz="1800" strike="noStrike">
                  <a:latin typeface="Verdana"/>
                  <a:ea typeface="Verdana"/>
                  <a:cs typeface="Verdana"/>
                  <a:sym typeface="Verdana"/>
                </a:rPr>
                <a:t>60</a:t>
              </a:r>
              <a:endParaRPr b="0" sz="1800" strike="noStrike">
                <a:latin typeface="Verdana"/>
                <a:ea typeface="Verdana"/>
                <a:cs typeface="Verdana"/>
                <a:sym typeface="Verdana"/>
              </a:endParaRPr>
            </a:p>
          </p:txBody>
        </p:sp>
        <p:sp>
          <p:nvSpPr>
            <p:cNvPr id="205" name="Google Shape;205;p13"/>
            <p:cNvSpPr/>
            <p:nvPr/>
          </p:nvSpPr>
          <p:spPr>
            <a:xfrm>
              <a:off x="8074080" y="1336680"/>
              <a:ext cx="87876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0" lang="en-GB" sz="1800" strike="noStrike">
                  <a:latin typeface="Verdana"/>
                  <a:ea typeface="Verdana"/>
                  <a:cs typeface="Verdana"/>
                  <a:sym typeface="Verdana"/>
                </a:rPr>
                <a:t>Kpc</a:t>
              </a:r>
              <a:endParaRPr b="0" sz="1800" strike="noStrike">
                <a:latin typeface="Verdana"/>
                <a:ea typeface="Verdana"/>
                <a:cs typeface="Verdana"/>
                <a:sym typeface="Verdana"/>
              </a:endParaRPr>
            </a:p>
          </p:txBody>
        </p:sp>
      </p:grpSp>
      <p:sp>
        <p:nvSpPr>
          <p:cNvPr id="206" name="Google Shape;206;p13"/>
          <p:cNvSpPr/>
          <p:nvPr/>
        </p:nvSpPr>
        <p:spPr>
          <a:xfrm>
            <a:off x="4971600" y="6296400"/>
            <a:ext cx="10184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0" lang="en-GB" sz="2650" strike="noStrike">
                <a:latin typeface="Verdana"/>
                <a:ea typeface="Verdana"/>
                <a:cs typeface="Verdana"/>
                <a:sym typeface="Verdana"/>
              </a:rPr>
              <a:t>18.5</a:t>
            </a:r>
            <a:endParaRPr b="0" sz="2650" strike="noStrike">
              <a:latin typeface="Verdana"/>
              <a:ea typeface="Verdana"/>
              <a:cs typeface="Verdana"/>
              <a:sym typeface="Verdana"/>
            </a:endParaRPr>
          </a:p>
        </p:txBody>
      </p:sp>
      <p:sp>
        <p:nvSpPr>
          <p:cNvPr id="207" name="Google Shape;207;p13"/>
          <p:cNvSpPr/>
          <p:nvPr/>
        </p:nvSpPr>
        <p:spPr>
          <a:xfrm>
            <a:off x="2502360" y="6296400"/>
            <a:ext cx="97092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0" lang="en-GB" sz="2650" strike="noStrike">
                <a:latin typeface="Verdana"/>
                <a:ea typeface="Verdana"/>
                <a:cs typeface="Verdana"/>
                <a:sym typeface="Verdana"/>
              </a:rPr>
              <a:t>18.0</a:t>
            </a:r>
            <a:endParaRPr b="0" sz="2650" strike="noStrike">
              <a:latin typeface="Verdana"/>
              <a:ea typeface="Verdana"/>
              <a:cs typeface="Verdana"/>
              <a:sym typeface="Verdana"/>
            </a:endParaRPr>
          </a:p>
        </p:txBody>
      </p:sp>
      <p:sp>
        <p:nvSpPr>
          <p:cNvPr id="208" name="Google Shape;208;p13"/>
          <p:cNvSpPr/>
          <p:nvPr/>
        </p:nvSpPr>
        <p:spPr>
          <a:xfrm>
            <a:off x="7425000" y="6296400"/>
            <a:ext cx="21369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19.0   Mag</a:t>
            </a:r>
            <a:endParaRPr b="0" sz="2650" strike="noStrike">
              <a:latin typeface="Verdana"/>
              <a:ea typeface="Verdana"/>
              <a:cs typeface="Verdana"/>
              <a:sym typeface="Verdana"/>
            </a:endParaRPr>
          </a:p>
        </p:txBody>
      </p:sp>
      <p:sp>
        <p:nvSpPr>
          <p:cNvPr id="209" name="Google Shape;209;p13"/>
          <p:cNvSpPr/>
          <p:nvPr/>
        </p:nvSpPr>
        <p:spPr>
          <a:xfrm>
            <a:off x="5371920" y="7220880"/>
            <a:ext cx="470736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None/>
            </a:pPr>
            <a:r>
              <a:rPr b="0" lang="en-GB" sz="1400" strike="noStrike">
                <a:latin typeface="Verdana"/>
                <a:ea typeface="Verdana"/>
                <a:cs typeface="Verdana"/>
                <a:sym typeface="Verdana"/>
              </a:rPr>
              <a:t>Figure from Freedman et al. (2001)‏</a:t>
            </a:r>
            <a:endParaRPr b="0" sz="1400" strike="noStrike">
              <a:latin typeface="Verdana"/>
              <a:ea typeface="Verdana"/>
              <a:cs typeface="Verdana"/>
              <a:sym typeface="Verdana"/>
            </a:endParaRPr>
          </a:p>
        </p:txBody>
      </p:sp>
      <p:sp>
        <p:nvSpPr>
          <p:cNvPr id="210" name="Google Shape;210;p13"/>
          <p:cNvSpPr/>
          <p:nvPr/>
        </p:nvSpPr>
        <p:spPr>
          <a:xfrm>
            <a:off x="0" y="7220880"/>
            <a:ext cx="506448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Compilation by Gibson (2000)‏</a:t>
            </a:r>
            <a:endParaRPr b="0" sz="1400" strike="noStrike">
              <a:latin typeface="Verdana"/>
              <a:ea typeface="Verdana"/>
              <a:cs typeface="Verdana"/>
              <a:sym typeface="Verdana"/>
            </a:endParaRPr>
          </a:p>
        </p:txBody>
      </p:sp>
      <p:sp>
        <p:nvSpPr>
          <p:cNvPr id="211" name="Google Shape;211;p13"/>
          <p:cNvSpPr/>
          <p:nvPr/>
        </p:nvSpPr>
        <p:spPr>
          <a:xfrm>
            <a:off x="2063160" y="1769040"/>
            <a:ext cx="5899320" cy="4560480"/>
          </a:xfrm>
          <a:prstGeom prst="rect">
            <a:avLst/>
          </a:prstGeom>
          <a:noFill/>
          <a:ln cap="flat" cmpd="sng" w="63350">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2" name="Google Shape;212;p13"/>
          <p:cNvCxnSpPr/>
          <p:nvPr/>
        </p:nvCxnSpPr>
        <p:spPr>
          <a:xfrm>
            <a:off x="3018960" y="1784880"/>
            <a:ext cx="1440" cy="201240"/>
          </a:xfrm>
          <a:prstGeom prst="straightConnector1">
            <a:avLst/>
          </a:prstGeom>
          <a:noFill/>
          <a:ln cap="flat" cmpd="sng" w="31675">
            <a:solidFill>
              <a:srgbClr val="000000"/>
            </a:solidFill>
            <a:prstDash val="solid"/>
            <a:miter lim="8000"/>
            <a:headEnd len="sm" w="sm" type="none"/>
            <a:tailEnd len="sm" w="sm" type="none"/>
          </a:ln>
        </p:spPr>
      </p:cxnSp>
      <p:cxnSp>
        <p:nvCxnSpPr>
          <p:cNvPr id="213" name="Google Shape;213;p13"/>
          <p:cNvCxnSpPr/>
          <p:nvPr/>
        </p:nvCxnSpPr>
        <p:spPr>
          <a:xfrm>
            <a:off x="5519520" y="1784880"/>
            <a:ext cx="2160" cy="201240"/>
          </a:xfrm>
          <a:prstGeom prst="straightConnector1">
            <a:avLst/>
          </a:prstGeom>
          <a:noFill/>
          <a:ln cap="flat" cmpd="sng" w="31675">
            <a:solidFill>
              <a:srgbClr val="000000"/>
            </a:solidFill>
            <a:prstDash val="solid"/>
            <a:miter lim="8000"/>
            <a:headEnd len="sm" w="sm" type="none"/>
            <a:tailEnd len="sm" w="sm" type="none"/>
          </a:ln>
        </p:spPr>
      </p:cxnSp>
      <p:cxnSp>
        <p:nvCxnSpPr>
          <p:cNvPr id="214" name="Google Shape;214;p13"/>
          <p:cNvCxnSpPr/>
          <p:nvPr/>
        </p:nvCxnSpPr>
        <p:spPr>
          <a:xfrm>
            <a:off x="7521480" y="1788480"/>
            <a:ext cx="1440" cy="201240"/>
          </a:xfrm>
          <a:prstGeom prst="straightConnector1">
            <a:avLst/>
          </a:prstGeom>
          <a:noFill/>
          <a:ln cap="flat" cmpd="sng" w="31675">
            <a:solidFill>
              <a:srgbClr val="000000"/>
            </a:solidFill>
            <a:prstDash val="solid"/>
            <a:miter lim="8000"/>
            <a:headEnd len="sm" w="sm" type="none"/>
            <a:tailEnd len="sm" w="sm" type="none"/>
          </a:ln>
        </p:spPr>
      </p:cxnSp>
      <p:cxnSp>
        <p:nvCxnSpPr>
          <p:cNvPr id="215" name="Google Shape;215;p13"/>
          <p:cNvCxnSpPr/>
          <p:nvPr/>
        </p:nvCxnSpPr>
        <p:spPr>
          <a:xfrm>
            <a:off x="3020400" y="6142320"/>
            <a:ext cx="2160" cy="201240"/>
          </a:xfrm>
          <a:prstGeom prst="straightConnector1">
            <a:avLst/>
          </a:prstGeom>
          <a:noFill/>
          <a:ln cap="flat" cmpd="sng" w="31675">
            <a:solidFill>
              <a:srgbClr val="000000"/>
            </a:solidFill>
            <a:prstDash val="solid"/>
            <a:miter lim="8000"/>
            <a:headEnd len="sm" w="sm" type="none"/>
            <a:tailEnd len="sm" w="sm" type="none"/>
          </a:ln>
        </p:spPr>
      </p:cxnSp>
      <p:cxnSp>
        <p:nvCxnSpPr>
          <p:cNvPr id="216" name="Google Shape;216;p13"/>
          <p:cNvCxnSpPr/>
          <p:nvPr/>
        </p:nvCxnSpPr>
        <p:spPr>
          <a:xfrm>
            <a:off x="5510520" y="6142320"/>
            <a:ext cx="2160" cy="201240"/>
          </a:xfrm>
          <a:prstGeom prst="straightConnector1">
            <a:avLst/>
          </a:prstGeom>
          <a:noFill/>
          <a:ln cap="flat" cmpd="sng" w="31675">
            <a:solidFill>
              <a:srgbClr val="000000"/>
            </a:solidFill>
            <a:prstDash val="solid"/>
            <a:miter lim="8000"/>
            <a:headEnd len="sm" w="sm" type="none"/>
            <a:tailEnd len="sm" w="sm" type="none"/>
          </a:ln>
        </p:spPr>
      </p:cxnSp>
      <p:cxnSp>
        <p:nvCxnSpPr>
          <p:cNvPr id="217" name="Google Shape;217;p13"/>
          <p:cNvCxnSpPr/>
          <p:nvPr/>
        </p:nvCxnSpPr>
        <p:spPr>
          <a:xfrm>
            <a:off x="3526560" y="61981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218" name="Google Shape;218;p13"/>
          <p:cNvCxnSpPr/>
          <p:nvPr/>
        </p:nvCxnSpPr>
        <p:spPr>
          <a:xfrm>
            <a:off x="4026960" y="61981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219" name="Google Shape;219;p13"/>
          <p:cNvCxnSpPr/>
          <p:nvPr/>
        </p:nvCxnSpPr>
        <p:spPr>
          <a:xfrm>
            <a:off x="4528800" y="620028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220" name="Google Shape;220;p13"/>
          <p:cNvCxnSpPr/>
          <p:nvPr/>
        </p:nvCxnSpPr>
        <p:spPr>
          <a:xfrm>
            <a:off x="5031360" y="617904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221" name="Google Shape;221;p13"/>
          <p:cNvCxnSpPr/>
          <p:nvPr/>
        </p:nvCxnSpPr>
        <p:spPr>
          <a:xfrm>
            <a:off x="6027120" y="618804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222" name="Google Shape;222;p13"/>
          <p:cNvCxnSpPr/>
          <p:nvPr/>
        </p:nvCxnSpPr>
        <p:spPr>
          <a:xfrm>
            <a:off x="6527520" y="618804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223" name="Google Shape;223;p13"/>
          <p:cNvCxnSpPr/>
          <p:nvPr/>
        </p:nvCxnSpPr>
        <p:spPr>
          <a:xfrm>
            <a:off x="7029720" y="618948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224" name="Google Shape;224;p13"/>
          <p:cNvCxnSpPr/>
          <p:nvPr/>
        </p:nvCxnSpPr>
        <p:spPr>
          <a:xfrm>
            <a:off x="7531920" y="6168600"/>
            <a:ext cx="2160" cy="150840"/>
          </a:xfrm>
          <a:prstGeom prst="straightConnector1">
            <a:avLst/>
          </a:prstGeom>
          <a:noFill/>
          <a:ln cap="flat" cmpd="sng" w="31675">
            <a:solidFill>
              <a:srgbClr val="000000"/>
            </a:solidFill>
            <a:prstDash val="solid"/>
            <a:miter lim="8000"/>
            <a:headEnd len="sm" w="sm" type="none"/>
            <a:tailEnd len="sm" w="sm" type="none"/>
          </a:ln>
        </p:spPr>
      </p:cxnSp>
      <p:cxnSp>
        <p:nvCxnSpPr>
          <p:cNvPr id="225" name="Google Shape;225;p13"/>
          <p:cNvCxnSpPr/>
          <p:nvPr/>
        </p:nvCxnSpPr>
        <p:spPr>
          <a:xfrm>
            <a:off x="2050920" y="4952520"/>
            <a:ext cx="201240" cy="1440"/>
          </a:xfrm>
          <a:prstGeom prst="straightConnector1">
            <a:avLst/>
          </a:prstGeom>
          <a:noFill/>
          <a:ln cap="flat" cmpd="sng" w="31675">
            <a:solidFill>
              <a:srgbClr val="000000"/>
            </a:solidFill>
            <a:prstDash val="solid"/>
            <a:miter lim="8000"/>
            <a:headEnd len="sm" w="sm" type="none"/>
            <a:tailEnd len="sm" w="sm" type="none"/>
          </a:ln>
        </p:spPr>
      </p:cxnSp>
      <p:cxnSp>
        <p:nvCxnSpPr>
          <p:cNvPr id="226" name="Google Shape;226;p13"/>
          <p:cNvCxnSpPr/>
          <p:nvPr/>
        </p:nvCxnSpPr>
        <p:spPr>
          <a:xfrm>
            <a:off x="2040480" y="3575160"/>
            <a:ext cx="201240" cy="1440"/>
          </a:xfrm>
          <a:prstGeom prst="straightConnector1">
            <a:avLst/>
          </a:prstGeom>
          <a:noFill/>
          <a:ln cap="flat" cmpd="sng" w="31675">
            <a:solidFill>
              <a:srgbClr val="000000"/>
            </a:solidFill>
            <a:prstDash val="solid"/>
            <a:miter lim="8000"/>
            <a:headEnd len="sm" w="sm" type="none"/>
            <a:tailEnd len="sm" w="sm" type="none"/>
          </a:ln>
        </p:spPr>
      </p:cxnSp>
      <p:cxnSp>
        <p:nvCxnSpPr>
          <p:cNvPr id="227" name="Google Shape;227;p13"/>
          <p:cNvCxnSpPr/>
          <p:nvPr/>
        </p:nvCxnSpPr>
        <p:spPr>
          <a:xfrm>
            <a:off x="2052720" y="2198160"/>
            <a:ext cx="201240" cy="1440"/>
          </a:xfrm>
          <a:prstGeom prst="straightConnector1">
            <a:avLst/>
          </a:prstGeom>
          <a:noFill/>
          <a:ln cap="flat" cmpd="sng" w="31675">
            <a:solidFill>
              <a:srgbClr val="000000"/>
            </a:solidFill>
            <a:prstDash val="solid"/>
            <a:miter lim="8000"/>
            <a:headEnd len="sm" w="sm" type="none"/>
            <a:tailEnd len="sm" w="sm" type="none"/>
          </a:ln>
        </p:spPr>
      </p:cxnSp>
      <p:cxnSp>
        <p:nvCxnSpPr>
          <p:cNvPr id="228" name="Google Shape;228;p13"/>
          <p:cNvCxnSpPr/>
          <p:nvPr/>
        </p:nvCxnSpPr>
        <p:spPr>
          <a:xfrm>
            <a:off x="2054160" y="288900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229" name="Google Shape;229;p13"/>
          <p:cNvCxnSpPr/>
          <p:nvPr/>
        </p:nvCxnSpPr>
        <p:spPr>
          <a:xfrm>
            <a:off x="2055960" y="4268160"/>
            <a:ext cx="150840" cy="2160"/>
          </a:xfrm>
          <a:prstGeom prst="straightConnector1">
            <a:avLst/>
          </a:prstGeom>
          <a:noFill/>
          <a:ln cap="flat" cmpd="sng" w="31675">
            <a:solidFill>
              <a:srgbClr val="000000"/>
            </a:solidFill>
            <a:prstDash val="solid"/>
            <a:miter lim="8000"/>
            <a:headEnd len="sm" w="sm" type="none"/>
            <a:tailEnd len="sm" w="sm" type="none"/>
          </a:ln>
        </p:spPr>
      </p:cxnSp>
      <p:cxnSp>
        <p:nvCxnSpPr>
          <p:cNvPr id="230" name="Google Shape;230;p13"/>
          <p:cNvCxnSpPr/>
          <p:nvPr/>
        </p:nvCxnSpPr>
        <p:spPr>
          <a:xfrm>
            <a:off x="2046960" y="5647320"/>
            <a:ext cx="150840" cy="2160"/>
          </a:xfrm>
          <a:prstGeom prst="straightConnector1">
            <a:avLst/>
          </a:prstGeom>
          <a:noFill/>
          <a:ln cap="flat" cmpd="sng" w="31675">
            <a:solidFill>
              <a:srgbClr val="000000"/>
            </a:solidFill>
            <a:prstDash val="solid"/>
            <a:miter lim="8000"/>
            <a:headEnd len="sm" w="sm" type="none"/>
            <a:tailEnd len="sm" w="sm" type="none"/>
          </a:ln>
        </p:spPr>
      </p:cxnSp>
      <p:cxnSp>
        <p:nvCxnSpPr>
          <p:cNvPr id="231" name="Google Shape;231;p13"/>
          <p:cNvCxnSpPr/>
          <p:nvPr/>
        </p:nvCxnSpPr>
        <p:spPr>
          <a:xfrm flipH="1">
            <a:off x="7762680" y="4952520"/>
            <a:ext cx="204480" cy="1440"/>
          </a:xfrm>
          <a:prstGeom prst="straightConnector1">
            <a:avLst/>
          </a:prstGeom>
          <a:noFill/>
          <a:ln cap="flat" cmpd="sng" w="31675">
            <a:solidFill>
              <a:srgbClr val="000000"/>
            </a:solidFill>
            <a:prstDash val="solid"/>
            <a:miter lim="8000"/>
            <a:headEnd len="sm" w="sm" type="none"/>
            <a:tailEnd len="sm" w="sm" type="none"/>
          </a:ln>
        </p:spPr>
      </p:cxnSp>
      <p:cxnSp>
        <p:nvCxnSpPr>
          <p:cNvPr id="232" name="Google Shape;232;p13"/>
          <p:cNvCxnSpPr/>
          <p:nvPr/>
        </p:nvCxnSpPr>
        <p:spPr>
          <a:xfrm flipH="1">
            <a:off x="7773480" y="3575160"/>
            <a:ext cx="204840" cy="1440"/>
          </a:xfrm>
          <a:prstGeom prst="straightConnector1">
            <a:avLst/>
          </a:prstGeom>
          <a:noFill/>
          <a:ln cap="flat" cmpd="sng" w="31675">
            <a:solidFill>
              <a:srgbClr val="000000"/>
            </a:solidFill>
            <a:prstDash val="solid"/>
            <a:miter lim="8000"/>
            <a:headEnd len="sm" w="sm" type="none"/>
            <a:tailEnd len="sm" w="sm" type="none"/>
          </a:ln>
        </p:spPr>
      </p:cxnSp>
      <p:cxnSp>
        <p:nvCxnSpPr>
          <p:cNvPr id="233" name="Google Shape;233;p13"/>
          <p:cNvCxnSpPr/>
          <p:nvPr/>
        </p:nvCxnSpPr>
        <p:spPr>
          <a:xfrm flipH="1">
            <a:off x="7760880" y="2198160"/>
            <a:ext cx="204840" cy="1440"/>
          </a:xfrm>
          <a:prstGeom prst="straightConnector1">
            <a:avLst/>
          </a:prstGeom>
          <a:noFill/>
          <a:ln cap="flat" cmpd="sng" w="31675">
            <a:solidFill>
              <a:srgbClr val="000000"/>
            </a:solidFill>
            <a:prstDash val="solid"/>
            <a:miter lim="8000"/>
            <a:headEnd len="sm" w="sm" type="none"/>
            <a:tailEnd len="sm" w="sm" type="none"/>
          </a:ln>
        </p:spPr>
      </p:cxnSp>
      <p:cxnSp>
        <p:nvCxnSpPr>
          <p:cNvPr id="234" name="Google Shape;234;p13"/>
          <p:cNvCxnSpPr/>
          <p:nvPr/>
        </p:nvCxnSpPr>
        <p:spPr>
          <a:xfrm flipH="1">
            <a:off x="7810200" y="290124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235" name="Google Shape;235;p13"/>
          <p:cNvCxnSpPr/>
          <p:nvPr/>
        </p:nvCxnSpPr>
        <p:spPr>
          <a:xfrm flipH="1">
            <a:off x="7808040" y="426816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236" name="Google Shape;236;p13"/>
          <p:cNvCxnSpPr/>
          <p:nvPr/>
        </p:nvCxnSpPr>
        <p:spPr>
          <a:xfrm flipH="1">
            <a:off x="7817040" y="5634720"/>
            <a:ext cx="154080" cy="2160"/>
          </a:xfrm>
          <a:prstGeom prst="straightConnector1">
            <a:avLst/>
          </a:prstGeom>
          <a:noFill/>
          <a:ln cap="flat" cmpd="sng" w="31675">
            <a:solidFill>
              <a:srgbClr val="000000"/>
            </a:solidFill>
            <a:prstDash val="solid"/>
            <a:miter lim="8000"/>
            <a:headEnd len="sm" w="sm" type="none"/>
            <a:tailEnd len="sm" w="sm" type="none"/>
          </a:ln>
        </p:spPr>
      </p:cxnSp>
      <p:sp>
        <p:nvSpPr>
          <p:cNvPr id="237" name="Google Shape;237;p13"/>
          <p:cNvSpPr/>
          <p:nvPr/>
        </p:nvSpPr>
        <p:spPr>
          <a:xfrm rot="-5400000">
            <a:off x="-423720" y="3556800"/>
            <a:ext cx="3530520" cy="8773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Relative Probability</a:t>
            </a:r>
            <a:endParaRPr b="0" sz="265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Density Distribution</a:t>
            </a:r>
            <a:endParaRPr b="0" sz="2650" strike="noStrike">
              <a:latin typeface="Verdana"/>
              <a:ea typeface="Verdana"/>
              <a:cs typeface="Verdana"/>
              <a:sym typeface="Verdan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4"/>
          <p:cNvSpPr txBox="1"/>
          <p:nvPr/>
        </p:nvSpPr>
        <p:spPr>
          <a:xfrm>
            <a:off x="504720" y="302760"/>
            <a:ext cx="9072720" cy="125928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lang="en-GB" sz="4900" strike="noStrike">
                <a:solidFill>
                  <a:srgbClr val="FFFF66"/>
                </a:solidFill>
                <a:latin typeface="Arial"/>
                <a:ea typeface="Arial"/>
                <a:cs typeface="Arial"/>
                <a:sym typeface="Arial"/>
              </a:rPr>
              <a:t>LMC Systematic Errors</a:t>
            </a:r>
            <a:endParaRPr b="1" sz="4900" strike="noStrike">
              <a:solidFill>
                <a:srgbClr val="E5E5FF"/>
              </a:solidFill>
              <a:latin typeface="Garamond"/>
              <a:ea typeface="Garamond"/>
              <a:cs typeface="Garamond"/>
              <a:sym typeface="Garamond"/>
            </a:endParaRPr>
          </a:p>
        </p:txBody>
      </p:sp>
      <p:sp>
        <p:nvSpPr>
          <p:cNvPr id="244" name="Google Shape;244;p14"/>
          <p:cNvSpPr/>
          <p:nvPr/>
        </p:nvSpPr>
        <p:spPr>
          <a:xfrm>
            <a:off x="392040" y="1373400"/>
            <a:ext cx="9448920" cy="57967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339480" lvl="0" marL="33948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162559" lvl="2" marL="911160" marR="0" rtl="0" algn="l">
              <a:lnSpc>
                <a:spcPct val="100000"/>
              </a:lnSpc>
              <a:spcBef>
                <a:spcPts val="697"/>
              </a:spcBef>
              <a:spcAft>
                <a:spcPts val="0"/>
              </a:spcAft>
              <a:buClr>
                <a:srgbClr val="66FF66"/>
              </a:buClr>
              <a:buSzPts val="2560"/>
              <a:buFont typeface="Arial"/>
              <a:buChar char="•"/>
            </a:pPr>
            <a:r>
              <a:rPr b="0" i="0" lang="en-GB" sz="3200" u="none" cap="none" strike="noStrike">
                <a:solidFill>
                  <a:srgbClr val="FFFFFF"/>
                </a:solidFill>
                <a:latin typeface="Arial"/>
                <a:ea typeface="Arial"/>
                <a:cs typeface="Arial"/>
                <a:sym typeface="Arial"/>
              </a:rPr>
              <a:t> </a:t>
            </a:r>
            <a:r>
              <a:rPr b="0" i="0" lang="en-GB" sz="3400" u="none" cap="none" strike="noStrike">
                <a:solidFill>
                  <a:srgbClr val="FFFFFF"/>
                </a:solidFill>
                <a:latin typeface="Arial"/>
                <a:ea typeface="Arial"/>
                <a:cs typeface="Arial"/>
                <a:sym typeface="Arial"/>
              </a:rPr>
              <a:t>Zeropoint of P-L relation</a:t>
            </a:r>
            <a:r>
              <a:rPr b="0" i="0" lang="en-GB" sz="3200" u="none" cap="none" strike="noStrike">
                <a:solidFill>
                  <a:srgbClr val="FFFFFF"/>
                </a:solidFill>
                <a:latin typeface="Arial"/>
                <a:ea typeface="Arial"/>
                <a:cs typeface="Arial"/>
                <a:sym typeface="Arial"/>
              </a:rPr>
              <a:t> </a:t>
            </a:r>
            <a:r>
              <a:rPr b="0" i="0" lang="en-GB" sz="3400" u="none" cap="none" strike="noStrike">
                <a:solidFill>
                  <a:srgbClr val="FFFFFF"/>
                </a:solidFill>
                <a:latin typeface="Arial"/>
                <a:ea typeface="Arial"/>
                <a:cs typeface="Arial"/>
                <a:sym typeface="Arial"/>
              </a:rPr>
              <a:t> </a:t>
            </a:r>
            <a:endParaRPr b="0" i="0" sz="3400" u="none" cap="none" strike="noStrike">
              <a:latin typeface="Verdana"/>
              <a:ea typeface="Verdana"/>
              <a:cs typeface="Verdana"/>
              <a:sym typeface="Verdana"/>
            </a:endParaRPr>
          </a:p>
          <a:p>
            <a:pPr indent="-172719" lvl="2" marL="911160" marR="0" rtl="0" algn="l">
              <a:lnSpc>
                <a:spcPct val="100000"/>
              </a:lnSpc>
              <a:spcBef>
                <a:spcPts val="697"/>
              </a:spcBef>
              <a:spcAft>
                <a:spcPts val="0"/>
              </a:spcAft>
              <a:buClr>
                <a:srgbClr val="66FF66"/>
              </a:buClr>
              <a:buSzPts val="2720"/>
              <a:buFont typeface="Arial"/>
              <a:buChar char="•"/>
            </a:pPr>
            <a:r>
              <a:rPr b="0" i="0" lang="en-GB" sz="3400" u="none" cap="none" strike="noStrike">
                <a:solidFill>
                  <a:srgbClr val="FFFFFF"/>
                </a:solidFill>
                <a:latin typeface="Arial"/>
                <a:ea typeface="Arial"/>
                <a:cs typeface="Arial"/>
                <a:sym typeface="Arial"/>
              </a:rPr>
              <a:t> Elongation of LMC</a:t>
            </a:r>
            <a:endParaRPr b="0" i="0" sz="3400" u="none" cap="none" strike="noStrike">
              <a:latin typeface="Verdana"/>
              <a:ea typeface="Verdana"/>
              <a:cs typeface="Verdana"/>
              <a:sym typeface="Verdana"/>
            </a:endParaRPr>
          </a:p>
          <a:p>
            <a:pPr indent="-172719" lvl="2" marL="911160" marR="0" rtl="0" algn="l">
              <a:lnSpc>
                <a:spcPct val="100000"/>
              </a:lnSpc>
              <a:spcBef>
                <a:spcPts val="697"/>
              </a:spcBef>
              <a:spcAft>
                <a:spcPts val="0"/>
              </a:spcAft>
              <a:buClr>
                <a:srgbClr val="66FF66"/>
              </a:buClr>
              <a:buSzPts val="2720"/>
              <a:buFont typeface="Arial"/>
              <a:buChar char="•"/>
            </a:pPr>
            <a:r>
              <a:rPr b="0" i="0" lang="en-GB" sz="3400" u="none" cap="none" strike="noStrike">
                <a:solidFill>
                  <a:srgbClr val="FFFFFF"/>
                </a:solidFill>
                <a:latin typeface="Arial"/>
                <a:ea typeface="Arial"/>
                <a:cs typeface="Arial"/>
                <a:sym typeface="Arial"/>
              </a:rPr>
              <a:t> Variable reddening across LMC</a:t>
            </a:r>
            <a:endParaRPr b="0" i="0" sz="3400" u="none" cap="none" strike="noStrike">
              <a:latin typeface="Verdana"/>
              <a:ea typeface="Verdana"/>
              <a:cs typeface="Verdana"/>
              <a:sym typeface="Verdana"/>
            </a:endParaRPr>
          </a:p>
          <a:p>
            <a:pPr indent="-172719" lvl="2" marL="911160" marR="0" rtl="0" algn="l">
              <a:lnSpc>
                <a:spcPct val="100000"/>
              </a:lnSpc>
              <a:spcBef>
                <a:spcPts val="697"/>
              </a:spcBef>
              <a:spcAft>
                <a:spcPts val="0"/>
              </a:spcAft>
              <a:buClr>
                <a:srgbClr val="66FF66"/>
              </a:buClr>
              <a:buSzPts val="2720"/>
              <a:buFont typeface="Arial"/>
              <a:buChar char="•"/>
            </a:pPr>
            <a:r>
              <a:rPr b="0" i="0" lang="en-GB" sz="3400" u="none" cap="none" strike="noStrike">
                <a:solidFill>
                  <a:srgbClr val="FFFFFF"/>
                </a:solidFill>
                <a:latin typeface="Arial"/>
                <a:ea typeface="Arial"/>
                <a:cs typeface="Arial"/>
                <a:sym typeface="Arial"/>
              </a:rPr>
              <a:t> Metallicity dependence of P-L relation</a:t>
            </a:r>
            <a:endParaRPr b="0" i="0" sz="3400" u="none" cap="none" strike="noStrike">
              <a:latin typeface="Verdana"/>
              <a:ea typeface="Verdana"/>
              <a:cs typeface="Verdana"/>
              <a:sym typeface="Verdana"/>
            </a:endParaRPr>
          </a:p>
          <a:p>
            <a:pPr indent="0" lvl="0" marL="911160" marR="0" rtl="0" algn="l">
              <a:lnSpc>
                <a:spcPct val="100000"/>
              </a:lnSpc>
              <a:spcBef>
                <a:spcPts val="697"/>
              </a:spcBef>
              <a:spcAft>
                <a:spcPts val="0"/>
              </a:spcAft>
              <a:buNone/>
            </a:pPr>
            <a:r>
              <a:t/>
            </a:r>
            <a:endParaRPr b="0" sz="3400" strike="noStrike">
              <a:latin typeface="Verdana"/>
              <a:ea typeface="Verdana"/>
              <a:cs typeface="Verdana"/>
              <a:sym typeface="Verdana"/>
            </a:endParaRPr>
          </a:p>
          <a:p>
            <a:pPr indent="-339480" lvl="0" marL="339480" marR="0" rtl="0" algn="ctr">
              <a:lnSpc>
                <a:spcPct val="100000"/>
              </a:lnSpc>
              <a:spcBef>
                <a:spcPts val="0"/>
              </a:spcBef>
              <a:spcAft>
                <a:spcPts val="0"/>
              </a:spcAft>
              <a:buNone/>
            </a:pPr>
            <a:r>
              <a:rPr b="0" lang="en-GB" sz="3600" strike="noStrike">
                <a:solidFill>
                  <a:srgbClr val="E6F64E"/>
                </a:solidFill>
                <a:latin typeface="Arial"/>
                <a:ea typeface="Arial"/>
                <a:cs typeface="Arial"/>
                <a:sym typeface="Arial"/>
              </a:rPr>
              <a:t>10% - 15% uncertainty </a:t>
            </a:r>
            <a:endParaRPr b="0" sz="3600" strike="noStrike">
              <a:latin typeface="Verdana"/>
              <a:ea typeface="Verdana"/>
              <a:cs typeface="Verdana"/>
              <a:sym typeface="Verdana"/>
            </a:endParaRPr>
          </a:p>
          <a:p>
            <a:pPr indent="-339480" lvl="0" marL="339480" marR="0" rtl="0" algn="ctr">
              <a:lnSpc>
                <a:spcPct val="100000"/>
              </a:lnSpc>
              <a:spcBef>
                <a:spcPts val="0"/>
              </a:spcBef>
              <a:spcAft>
                <a:spcPts val="0"/>
              </a:spcAft>
              <a:buNone/>
            </a:pPr>
            <a:r>
              <a:rPr b="0" lang="en-GB" sz="3600" strike="noStrike">
                <a:solidFill>
                  <a:srgbClr val="E6F64E"/>
                </a:solidFill>
                <a:latin typeface="Arial"/>
                <a:ea typeface="Arial"/>
                <a:cs typeface="Arial"/>
                <a:sym typeface="Arial"/>
              </a:rPr>
              <a:t>in the LMC distance</a:t>
            </a:r>
            <a:endParaRPr b="0" sz="3600" strike="noStrike">
              <a:latin typeface="Verdana"/>
              <a:ea typeface="Verdana"/>
              <a:cs typeface="Verdana"/>
              <a:sym typeface="Verdana"/>
            </a:endParaRPr>
          </a:p>
          <a:p>
            <a:pPr indent="-339480" lvl="0" marL="339480" marR="0" rtl="0" algn="ctr">
              <a:lnSpc>
                <a:spcPct val="100000"/>
              </a:lnSpc>
              <a:spcBef>
                <a:spcPts val="0"/>
              </a:spcBef>
              <a:spcAft>
                <a:spcPts val="0"/>
              </a:spcAft>
              <a:buNone/>
            </a:pPr>
            <a:r>
              <a:t/>
            </a:r>
            <a:endParaRPr b="0" sz="3600" strike="noStrike">
              <a:latin typeface="Verdana"/>
              <a:ea typeface="Verdana"/>
              <a:cs typeface="Verdana"/>
              <a:sym typeface="Verdana"/>
            </a:endParaRPr>
          </a:p>
          <a:p>
            <a:pPr indent="-339480" lvl="0" marL="339480" marR="0" rtl="0" algn="ctr">
              <a:lnSpc>
                <a:spcPct val="100000"/>
              </a:lnSpc>
              <a:spcBef>
                <a:spcPts val="0"/>
              </a:spcBef>
              <a:spcAft>
                <a:spcPts val="0"/>
              </a:spcAft>
              <a:buNone/>
            </a:pPr>
            <a:r>
              <a:rPr b="0" lang="en-GB" sz="3600" u="sng" strike="noStrike">
                <a:solidFill>
                  <a:srgbClr val="66CCFF"/>
                </a:solidFill>
                <a:latin typeface="Arial"/>
                <a:ea typeface="Arial"/>
                <a:cs typeface="Arial"/>
                <a:sym typeface="Arial"/>
              </a:rPr>
              <a:t>and</a:t>
            </a:r>
            <a:r>
              <a:rPr b="0" lang="en-GB" sz="3600" strike="noStrike">
                <a:solidFill>
                  <a:srgbClr val="66CCFF"/>
                </a:solidFill>
                <a:latin typeface="Arial"/>
                <a:ea typeface="Arial"/>
                <a:cs typeface="Arial"/>
                <a:sym typeface="Arial"/>
              </a:rPr>
              <a:t> the distance scale!</a:t>
            </a:r>
            <a:endParaRPr b="0" sz="3600" strike="noStrike">
              <a:latin typeface="Verdana"/>
              <a:ea typeface="Verdana"/>
              <a:cs typeface="Verdana"/>
              <a:sym typeface="Verdana"/>
            </a:endParaRPr>
          </a:p>
          <a:p>
            <a:pPr indent="-282240" lvl="0" marL="739440" marR="0" rtl="0" algn="l">
              <a:lnSpc>
                <a:spcPct val="100000"/>
              </a:lnSpc>
              <a:spcBef>
                <a:spcPts val="360"/>
              </a:spcBef>
              <a:spcAft>
                <a:spcPts val="0"/>
              </a:spcAft>
              <a:buNone/>
            </a:pPr>
            <a:r>
              <a:t/>
            </a:r>
            <a:endParaRPr b="0" sz="3600" strike="noStrike">
              <a:latin typeface="Verdana"/>
              <a:ea typeface="Verdana"/>
              <a:cs typeface="Verdana"/>
              <a:sym typeface="Verdana"/>
            </a:endParaRPr>
          </a:p>
        </p:txBody>
      </p:sp>
      <p:sp>
        <p:nvSpPr>
          <p:cNvPr id="245" name="Google Shape;245;p14"/>
          <p:cNvSpPr/>
          <p:nvPr/>
        </p:nvSpPr>
        <p:spPr>
          <a:xfrm>
            <a:off x="7102440" y="5837400"/>
            <a:ext cx="3089520" cy="881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376200" lvl="0" marL="376200" marR="0" rtl="0" algn="ctr">
              <a:lnSpc>
                <a:spcPct val="100000"/>
              </a:lnSpc>
              <a:spcBef>
                <a:spcPts val="0"/>
              </a:spcBef>
              <a:spcAft>
                <a:spcPts val="0"/>
              </a:spcAft>
              <a:buNone/>
            </a:pPr>
            <a:r>
              <a:rPr b="0" lang="en-GB" sz="2800" strike="noStrike">
                <a:solidFill>
                  <a:srgbClr val="FFFFFF"/>
                </a:solidFill>
                <a:latin typeface="Arial"/>
                <a:ea typeface="Arial"/>
                <a:cs typeface="Arial"/>
                <a:sym typeface="Arial"/>
              </a:rPr>
              <a:t>Nikolaev et al. </a:t>
            </a:r>
            <a:endParaRPr b="0" sz="2800" strike="noStrike">
              <a:latin typeface="Verdana"/>
              <a:ea typeface="Verdana"/>
              <a:cs typeface="Verdana"/>
              <a:sym typeface="Verdana"/>
            </a:endParaRPr>
          </a:p>
          <a:p>
            <a:pPr indent="-376200" lvl="0" marL="376200" marR="0" rtl="0" algn="ctr">
              <a:lnSpc>
                <a:spcPct val="100000"/>
              </a:lnSpc>
              <a:spcBef>
                <a:spcPts val="697"/>
              </a:spcBef>
              <a:spcAft>
                <a:spcPts val="0"/>
              </a:spcAft>
              <a:buNone/>
            </a:pPr>
            <a:r>
              <a:rPr b="0" lang="en-GB" sz="2800" strike="noStrike">
                <a:solidFill>
                  <a:srgbClr val="FFFFFF"/>
                </a:solidFill>
                <a:latin typeface="Arial"/>
                <a:ea typeface="Arial"/>
                <a:cs typeface="Arial"/>
                <a:sym typeface="Arial"/>
              </a:rPr>
              <a:t>(2004)‏</a:t>
            </a:r>
            <a:endParaRPr b="0" sz="2800" strike="noStrike">
              <a:latin typeface="Verdana"/>
              <a:ea typeface="Verdana"/>
              <a:cs typeface="Verdana"/>
              <a:sym typeface="Verdan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5"/>
                                        </p:tgtEl>
                                        <p:attrNameLst>
                                          <p:attrName>style.visibility</p:attrName>
                                        </p:attrNameLst>
                                      </p:cBhvr>
                                      <p:to>
                                        <p:strVal val="visible"/>
                                      </p:to>
                                    </p:set>
                                    <p:anim calcmode="lin" valueType="num">
                                      <p:cBhvr additive="base">
                                        <p:cTn dur="500"/>
                                        <p:tgtEl>
                                          <p:spTgt spid="245"/>
                                        </p:tgtEl>
                                        <p:attrNameLst>
                                          <p:attrName>ppt_x</p:attrName>
                                        </p:attrNameLst>
                                      </p:cBhvr>
                                      <p:tavLst>
                                        <p:tav fmla="" tm="0">
                                          <p:val>
                                            <p:strVal val="#ppt_x-1"/>
                                          </p:val>
                                        </p:tav>
                                        <p:tav fmla="" tm="100000">
                                          <p:val>
                                            <p:strVal val="#ppt_x"/>
                                          </p:val>
                                        </p:tav>
                                      </p:tavLst>
                                    </p:anim>
                                  </p:childTnLst>
                                </p:cTn>
                              </p:par>
                              <p:par>
                                <p:cTn fill="hold" nodeType="withEffect" presetClass="exit" presetID="1" presetSubtype="0">
                                  <p:stCondLst>
                                    <p:cond delay="0"/>
                                  </p:stCondLst>
                                  <p:childTnLst>
                                    <p:set>
                                      <p:cBhvr>
                                        <p:cTn dur="1" fill="hold">
                                          <p:stCondLst>
                                            <p:cond delay="1"/>
                                          </p:stCondLst>
                                        </p:cTn>
                                        <p:tgtEl>
                                          <p:spTgt spid="245"/>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5"/>
          <p:cNvSpPr txBox="1"/>
          <p:nvPr/>
        </p:nvSpPr>
        <p:spPr>
          <a:xfrm>
            <a:off x="504720" y="302760"/>
            <a:ext cx="9072720" cy="125928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lang="en-GB" sz="4900" strike="noStrike">
                <a:solidFill>
                  <a:srgbClr val="FFFF66"/>
                </a:solidFill>
                <a:latin typeface="Arial"/>
                <a:ea typeface="Arial"/>
                <a:cs typeface="Arial"/>
                <a:sym typeface="Arial"/>
              </a:rPr>
              <a:t>LMC Systematic Errors</a:t>
            </a:r>
            <a:endParaRPr b="1" sz="4900" strike="noStrike">
              <a:solidFill>
                <a:srgbClr val="E5E5FF"/>
              </a:solidFill>
              <a:latin typeface="Garamond"/>
              <a:ea typeface="Garamond"/>
              <a:cs typeface="Garamond"/>
              <a:sym typeface="Garamond"/>
            </a:endParaRPr>
          </a:p>
        </p:txBody>
      </p:sp>
      <p:sp>
        <p:nvSpPr>
          <p:cNvPr id="252" name="Google Shape;252;p15"/>
          <p:cNvSpPr/>
          <p:nvPr/>
        </p:nvSpPr>
        <p:spPr>
          <a:xfrm>
            <a:off x="392040" y="1373400"/>
            <a:ext cx="9448920" cy="57967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339480" lvl="0" marL="33948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162559" lvl="2" marL="911160" marR="0" rtl="0" algn="l">
              <a:lnSpc>
                <a:spcPct val="100000"/>
              </a:lnSpc>
              <a:spcBef>
                <a:spcPts val="697"/>
              </a:spcBef>
              <a:spcAft>
                <a:spcPts val="0"/>
              </a:spcAft>
              <a:buClr>
                <a:srgbClr val="66FF66"/>
              </a:buClr>
              <a:buSzPts val="2560"/>
              <a:buFont typeface="Arial"/>
              <a:buChar char="•"/>
            </a:pPr>
            <a:r>
              <a:rPr b="0" i="0" lang="en-GB" sz="3200" u="none" cap="none" strike="noStrike">
                <a:solidFill>
                  <a:srgbClr val="FFFFFF"/>
                </a:solidFill>
                <a:latin typeface="Arial"/>
                <a:ea typeface="Arial"/>
                <a:cs typeface="Arial"/>
                <a:sym typeface="Arial"/>
              </a:rPr>
              <a:t> </a:t>
            </a:r>
            <a:r>
              <a:rPr b="0" i="0" lang="en-GB" sz="3400" u="none" cap="none" strike="noStrike">
                <a:solidFill>
                  <a:srgbClr val="FFFFFF"/>
                </a:solidFill>
                <a:latin typeface="Arial"/>
                <a:ea typeface="Arial"/>
                <a:cs typeface="Arial"/>
                <a:sym typeface="Arial"/>
              </a:rPr>
              <a:t>Zeropoint of P-L relation</a:t>
            </a:r>
            <a:r>
              <a:rPr b="0" i="0" lang="en-GB" sz="3200" u="none" cap="none" strike="noStrike">
                <a:solidFill>
                  <a:srgbClr val="FFFFFF"/>
                </a:solidFill>
                <a:latin typeface="Arial"/>
                <a:ea typeface="Arial"/>
                <a:cs typeface="Arial"/>
                <a:sym typeface="Arial"/>
              </a:rPr>
              <a:t> </a:t>
            </a:r>
            <a:r>
              <a:rPr b="0" i="0" lang="en-GB" sz="3400" u="none" cap="none" strike="noStrike">
                <a:solidFill>
                  <a:srgbClr val="FFFFFF"/>
                </a:solidFill>
                <a:latin typeface="Arial"/>
                <a:ea typeface="Arial"/>
                <a:cs typeface="Arial"/>
                <a:sym typeface="Arial"/>
              </a:rPr>
              <a:t> </a:t>
            </a:r>
            <a:endParaRPr b="0" i="0" sz="3400" u="none" cap="none" strike="noStrike">
              <a:latin typeface="Verdana"/>
              <a:ea typeface="Verdana"/>
              <a:cs typeface="Verdana"/>
              <a:sym typeface="Verdana"/>
            </a:endParaRPr>
          </a:p>
          <a:p>
            <a:pPr indent="-172719" lvl="2" marL="911160" marR="0" rtl="0" algn="l">
              <a:lnSpc>
                <a:spcPct val="100000"/>
              </a:lnSpc>
              <a:spcBef>
                <a:spcPts val="697"/>
              </a:spcBef>
              <a:spcAft>
                <a:spcPts val="0"/>
              </a:spcAft>
              <a:buClr>
                <a:srgbClr val="66FF66"/>
              </a:buClr>
              <a:buSzPts val="2720"/>
              <a:buFont typeface="Arial"/>
              <a:buChar char="•"/>
            </a:pPr>
            <a:r>
              <a:rPr b="0" i="0" lang="en-GB" sz="3400" u="none" cap="none" strike="noStrike">
                <a:solidFill>
                  <a:srgbClr val="FFFFFF"/>
                </a:solidFill>
                <a:latin typeface="Arial"/>
                <a:ea typeface="Arial"/>
                <a:cs typeface="Arial"/>
                <a:sym typeface="Arial"/>
              </a:rPr>
              <a:t> Elongation of LMC</a:t>
            </a:r>
            <a:endParaRPr b="0" i="0" sz="3400" u="none" cap="none" strike="noStrike">
              <a:latin typeface="Verdana"/>
              <a:ea typeface="Verdana"/>
              <a:cs typeface="Verdana"/>
              <a:sym typeface="Verdana"/>
            </a:endParaRPr>
          </a:p>
          <a:p>
            <a:pPr indent="-172719" lvl="2" marL="911160" marR="0" rtl="0" algn="l">
              <a:lnSpc>
                <a:spcPct val="100000"/>
              </a:lnSpc>
              <a:spcBef>
                <a:spcPts val="697"/>
              </a:spcBef>
              <a:spcAft>
                <a:spcPts val="0"/>
              </a:spcAft>
              <a:buClr>
                <a:srgbClr val="66FF66"/>
              </a:buClr>
              <a:buSzPts val="2720"/>
              <a:buFont typeface="Arial"/>
              <a:buChar char="•"/>
            </a:pPr>
            <a:r>
              <a:rPr b="0" i="0" lang="en-GB" sz="3400" u="none" cap="none" strike="noStrike">
                <a:solidFill>
                  <a:srgbClr val="FFFFFF"/>
                </a:solidFill>
                <a:latin typeface="Arial"/>
                <a:ea typeface="Arial"/>
                <a:cs typeface="Arial"/>
                <a:sym typeface="Arial"/>
              </a:rPr>
              <a:t> Variable reddening across LMC</a:t>
            </a:r>
            <a:endParaRPr b="0" i="0" sz="3400" u="none" cap="none" strike="noStrike">
              <a:latin typeface="Verdana"/>
              <a:ea typeface="Verdana"/>
              <a:cs typeface="Verdana"/>
              <a:sym typeface="Verdana"/>
            </a:endParaRPr>
          </a:p>
          <a:p>
            <a:pPr indent="-172719" lvl="2" marL="911160" marR="0" rtl="0" algn="l">
              <a:lnSpc>
                <a:spcPct val="100000"/>
              </a:lnSpc>
              <a:spcBef>
                <a:spcPts val="697"/>
              </a:spcBef>
              <a:spcAft>
                <a:spcPts val="0"/>
              </a:spcAft>
              <a:buClr>
                <a:srgbClr val="66FF66"/>
              </a:buClr>
              <a:buSzPts val="2720"/>
              <a:buFont typeface="Arial"/>
              <a:buChar char="•"/>
            </a:pPr>
            <a:r>
              <a:rPr b="0" i="0" lang="en-GB" sz="3400" u="none" cap="none" strike="noStrike">
                <a:solidFill>
                  <a:srgbClr val="FFFFFF"/>
                </a:solidFill>
                <a:latin typeface="Arial"/>
                <a:ea typeface="Arial"/>
                <a:cs typeface="Arial"/>
                <a:sym typeface="Arial"/>
              </a:rPr>
              <a:t> Metallicity dependence of P-L relation</a:t>
            </a:r>
            <a:endParaRPr b="0" i="0" sz="3400" u="none" cap="none" strike="noStrike">
              <a:latin typeface="Verdana"/>
              <a:ea typeface="Verdana"/>
              <a:cs typeface="Verdana"/>
              <a:sym typeface="Verdana"/>
            </a:endParaRPr>
          </a:p>
          <a:p>
            <a:pPr indent="0" lvl="0" marL="911160" marR="0" rtl="0" algn="l">
              <a:lnSpc>
                <a:spcPct val="100000"/>
              </a:lnSpc>
              <a:spcBef>
                <a:spcPts val="697"/>
              </a:spcBef>
              <a:spcAft>
                <a:spcPts val="0"/>
              </a:spcAft>
              <a:buNone/>
            </a:pPr>
            <a:r>
              <a:t/>
            </a:r>
            <a:endParaRPr b="0" sz="3400" strike="noStrike">
              <a:latin typeface="Verdana"/>
              <a:ea typeface="Verdana"/>
              <a:cs typeface="Verdana"/>
              <a:sym typeface="Verdana"/>
            </a:endParaRPr>
          </a:p>
          <a:p>
            <a:pPr indent="-339480" lvl="0" marL="339480" marR="0" rtl="0" algn="ctr">
              <a:lnSpc>
                <a:spcPct val="100000"/>
              </a:lnSpc>
              <a:spcBef>
                <a:spcPts val="0"/>
              </a:spcBef>
              <a:spcAft>
                <a:spcPts val="0"/>
              </a:spcAft>
              <a:buNone/>
            </a:pPr>
            <a:r>
              <a:rPr b="0" lang="en-GB" sz="3600" strike="noStrike">
                <a:solidFill>
                  <a:srgbClr val="E6F64E"/>
                </a:solidFill>
                <a:latin typeface="Arial"/>
                <a:ea typeface="Arial"/>
                <a:cs typeface="Arial"/>
                <a:sym typeface="Arial"/>
              </a:rPr>
              <a:t>10% - 15% uncertainty </a:t>
            </a:r>
            <a:endParaRPr b="0" sz="3600" strike="noStrike">
              <a:latin typeface="Verdana"/>
              <a:ea typeface="Verdana"/>
              <a:cs typeface="Verdana"/>
              <a:sym typeface="Verdana"/>
            </a:endParaRPr>
          </a:p>
          <a:p>
            <a:pPr indent="-339480" lvl="0" marL="339480" marR="0" rtl="0" algn="ctr">
              <a:lnSpc>
                <a:spcPct val="100000"/>
              </a:lnSpc>
              <a:spcBef>
                <a:spcPts val="0"/>
              </a:spcBef>
              <a:spcAft>
                <a:spcPts val="0"/>
              </a:spcAft>
              <a:buNone/>
            </a:pPr>
            <a:r>
              <a:rPr b="0" lang="en-GB" sz="3600" strike="noStrike">
                <a:solidFill>
                  <a:srgbClr val="E6F64E"/>
                </a:solidFill>
                <a:latin typeface="Arial"/>
                <a:ea typeface="Arial"/>
                <a:cs typeface="Arial"/>
                <a:sym typeface="Arial"/>
              </a:rPr>
              <a:t>in the LMC distance</a:t>
            </a:r>
            <a:endParaRPr b="0" sz="3600" strike="noStrike">
              <a:latin typeface="Verdana"/>
              <a:ea typeface="Verdana"/>
              <a:cs typeface="Verdana"/>
              <a:sym typeface="Verdana"/>
            </a:endParaRPr>
          </a:p>
          <a:p>
            <a:pPr indent="-339480" lvl="0" marL="339480" marR="0" rtl="0" algn="ctr">
              <a:lnSpc>
                <a:spcPct val="100000"/>
              </a:lnSpc>
              <a:spcBef>
                <a:spcPts val="0"/>
              </a:spcBef>
              <a:spcAft>
                <a:spcPts val="0"/>
              </a:spcAft>
              <a:buNone/>
            </a:pPr>
            <a:r>
              <a:t/>
            </a:r>
            <a:endParaRPr b="0" sz="3600" strike="noStrike">
              <a:latin typeface="Verdana"/>
              <a:ea typeface="Verdana"/>
              <a:cs typeface="Verdana"/>
              <a:sym typeface="Verdana"/>
            </a:endParaRPr>
          </a:p>
          <a:p>
            <a:pPr indent="-339480" lvl="0" marL="339480" marR="0" rtl="0" algn="ctr">
              <a:lnSpc>
                <a:spcPct val="100000"/>
              </a:lnSpc>
              <a:spcBef>
                <a:spcPts val="0"/>
              </a:spcBef>
              <a:spcAft>
                <a:spcPts val="0"/>
              </a:spcAft>
              <a:buNone/>
            </a:pPr>
            <a:r>
              <a:rPr b="0" lang="en-GB" sz="3600" u="sng" strike="noStrike">
                <a:solidFill>
                  <a:srgbClr val="66CCFF"/>
                </a:solidFill>
                <a:latin typeface="Arial"/>
                <a:ea typeface="Arial"/>
                <a:cs typeface="Arial"/>
                <a:sym typeface="Arial"/>
              </a:rPr>
              <a:t>and</a:t>
            </a:r>
            <a:r>
              <a:rPr b="0" lang="en-GB" sz="3600" strike="noStrike">
                <a:solidFill>
                  <a:srgbClr val="66CCFF"/>
                </a:solidFill>
                <a:latin typeface="Arial"/>
                <a:ea typeface="Arial"/>
                <a:cs typeface="Arial"/>
                <a:sym typeface="Arial"/>
              </a:rPr>
              <a:t> the distance scale!</a:t>
            </a:r>
            <a:endParaRPr b="0" sz="3600" strike="noStrike">
              <a:latin typeface="Verdana"/>
              <a:ea typeface="Verdana"/>
              <a:cs typeface="Verdana"/>
              <a:sym typeface="Verdana"/>
            </a:endParaRPr>
          </a:p>
          <a:p>
            <a:pPr indent="-282240" lvl="0" marL="739440" marR="0" rtl="0" algn="l">
              <a:lnSpc>
                <a:spcPct val="100000"/>
              </a:lnSpc>
              <a:spcBef>
                <a:spcPts val="360"/>
              </a:spcBef>
              <a:spcAft>
                <a:spcPts val="0"/>
              </a:spcAft>
              <a:buNone/>
            </a:pPr>
            <a:r>
              <a:t/>
            </a:r>
            <a:endParaRPr b="0" sz="3600" strike="noStrike">
              <a:latin typeface="Verdana"/>
              <a:ea typeface="Verdana"/>
              <a:cs typeface="Verdana"/>
              <a:sym typeface="Verdana"/>
            </a:endParaRPr>
          </a:p>
        </p:txBody>
      </p:sp>
      <p:pic>
        <p:nvPicPr>
          <p:cNvPr id="253" name="Google Shape;253;p15"/>
          <p:cNvPicPr preferRelativeResize="0"/>
          <p:nvPr/>
        </p:nvPicPr>
        <p:blipFill rotWithShape="1">
          <a:blip r:embed="rId3">
            <a:alphaModFix/>
          </a:blip>
          <a:srcRect b="0" l="0" r="0" t="0"/>
          <a:stretch/>
        </p:blipFill>
        <p:spPr>
          <a:xfrm>
            <a:off x="468360" y="1352520"/>
            <a:ext cx="6781680" cy="6207120"/>
          </a:xfrm>
          <a:prstGeom prst="rect">
            <a:avLst/>
          </a:prstGeom>
          <a:noFill/>
          <a:ln>
            <a:noFill/>
          </a:ln>
        </p:spPr>
      </p:pic>
      <p:sp>
        <p:nvSpPr>
          <p:cNvPr id="254" name="Google Shape;254;p15"/>
          <p:cNvSpPr/>
          <p:nvPr/>
        </p:nvSpPr>
        <p:spPr>
          <a:xfrm>
            <a:off x="7102440" y="5837400"/>
            <a:ext cx="3089520" cy="881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376200" lvl="0" marL="376200" marR="0" rtl="0" algn="ctr">
              <a:lnSpc>
                <a:spcPct val="100000"/>
              </a:lnSpc>
              <a:spcBef>
                <a:spcPts val="0"/>
              </a:spcBef>
              <a:spcAft>
                <a:spcPts val="0"/>
              </a:spcAft>
              <a:buNone/>
            </a:pPr>
            <a:r>
              <a:rPr b="0" lang="en-GB" sz="2800" strike="noStrike">
                <a:solidFill>
                  <a:srgbClr val="FFFFFF"/>
                </a:solidFill>
                <a:latin typeface="Arial"/>
                <a:ea typeface="Arial"/>
                <a:cs typeface="Arial"/>
                <a:sym typeface="Arial"/>
              </a:rPr>
              <a:t>Nikolaev et al. </a:t>
            </a:r>
            <a:endParaRPr b="0" sz="2800" strike="noStrike">
              <a:latin typeface="Verdana"/>
              <a:ea typeface="Verdana"/>
              <a:cs typeface="Verdana"/>
              <a:sym typeface="Verdana"/>
            </a:endParaRPr>
          </a:p>
          <a:p>
            <a:pPr indent="-376200" lvl="0" marL="376200" marR="0" rtl="0" algn="ctr">
              <a:lnSpc>
                <a:spcPct val="100000"/>
              </a:lnSpc>
              <a:spcBef>
                <a:spcPts val="697"/>
              </a:spcBef>
              <a:spcAft>
                <a:spcPts val="0"/>
              </a:spcAft>
              <a:buNone/>
            </a:pPr>
            <a:r>
              <a:rPr b="0" lang="en-GB" sz="2800" strike="noStrike">
                <a:solidFill>
                  <a:srgbClr val="FFFFFF"/>
                </a:solidFill>
                <a:latin typeface="Arial"/>
                <a:ea typeface="Arial"/>
                <a:cs typeface="Arial"/>
                <a:sym typeface="Arial"/>
              </a:rPr>
              <a:t>(2004)‏</a:t>
            </a:r>
            <a:endParaRPr b="0" sz="2800" strike="noStrike">
              <a:latin typeface="Verdana"/>
              <a:ea typeface="Verdana"/>
              <a:cs typeface="Verdana"/>
              <a:sym typeface="Verdan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3"/>
                                        </p:tgtEl>
                                        <p:attrNameLst>
                                          <p:attrName>style.visibility</p:attrName>
                                        </p:attrNameLst>
                                      </p:cBhvr>
                                      <p:to>
                                        <p:strVal val="visible"/>
                                      </p:to>
                                    </p:set>
                                    <p:anim calcmode="lin" valueType="num">
                                      <p:cBhvr additive="base">
                                        <p:cTn dur="500"/>
                                        <p:tgtEl>
                                          <p:spTgt spid="25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254"/>
                                        </p:tgtEl>
                                        <p:attrNameLst>
                                          <p:attrName>style.visibility</p:attrName>
                                        </p:attrNameLst>
                                      </p:cBhvr>
                                      <p:to>
                                        <p:strVal val="visible"/>
                                      </p:to>
                                    </p:set>
                                    <p:anim calcmode="lin" valueType="num">
                                      <p:cBhvr additive="base">
                                        <p:cTn dur="500"/>
                                        <p:tgtEl>
                                          <p:spTgt spid="25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253"/>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25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16"/>
          <p:cNvPicPr preferRelativeResize="0"/>
          <p:nvPr/>
        </p:nvPicPr>
        <p:blipFill rotWithShape="1">
          <a:blip r:embed="rId3">
            <a:alphaModFix/>
          </a:blip>
          <a:srcRect b="11534" l="10257" r="5813" t="5407"/>
          <a:stretch/>
        </p:blipFill>
        <p:spPr>
          <a:xfrm>
            <a:off x="2110320" y="1494360"/>
            <a:ext cx="6215760" cy="4599000"/>
          </a:xfrm>
          <a:prstGeom prst="rect">
            <a:avLst/>
          </a:prstGeom>
          <a:noFill/>
          <a:ln>
            <a:noFill/>
          </a:ln>
        </p:spPr>
      </p:pic>
      <p:sp>
        <p:nvSpPr>
          <p:cNvPr id="261" name="Google Shape;261;p16"/>
          <p:cNvSpPr/>
          <p:nvPr/>
        </p:nvSpPr>
        <p:spPr>
          <a:xfrm>
            <a:off x="6826680" y="7187040"/>
            <a:ext cx="3004560" cy="3286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600" strike="noStrike">
                <a:latin typeface="Verdana"/>
                <a:ea typeface="Verdana"/>
                <a:cs typeface="Verdana"/>
                <a:sym typeface="Verdana"/>
              </a:rPr>
              <a:t>Compilation by John Huchra</a:t>
            </a:r>
            <a:endParaRPr b="0" sz="1600" strike="noStrike">
              <a:latin typeface="Verdana"/>
              <a:ea typeface="Verdana"/>
              <a:cs typeface="Verdana"/>
              <a:sym typeface="Verdana"/>
            </a:endParaRPr>
          </a:p>
        </p:txBody>
      </p:sp>
      <p:sp>
        <p:nvSpPr>
          <p:cNvPr id="262" name="Google Shape;262;p16"/>
          <p:cNvSpPr/>
          <p:nvPr/>
        </p:nvSpPr>
        <p:spPr>
          <a:xfrm>
            <a:off x="4682160" y="6298200"/>
            <a:ext cx="72036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Year</a:t>
            </a:r>
            <a:endParaRPr b="0" sz="2000" strike="noStrike">
              <a:latin typeface="Verdana"/>
              <a:ea typeface="Verdana"/>
              <a:cs typeface="Verdana"/>
              <a:sym typeface="Verdana"/>
            </a:endParaRPr>
          </a:p>
        </p:txBody>
      </p:sp>
      <p:sp>
        <p:nvSpPr>
          <p:cNvPr id="263" name="Google Shape;263;p16"/>
          <p:cNvSpPr/>
          <p:nvPr/>
        </p:nvSpPr>
        <p:spPr>
          <a:xfrm>
            <a:off x="2112480" y="1482120"/>
            <a:ext cx="6203520" cy="4605840"/>
          </a:xfrm>
          <a:prstGeom prst="rect">
            <a:avLst/>
          </a:prstGeom>
          <a:no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16"/>
          <p:cNvGrpSpPr/>
          <p:nvPr/>
        </p:nvGrpSpPr>
        <p:grpSpPr>
          <a:xfrm>
            <a:off x="8161920" y="2383560"/>
            <a:ext cx="150480" cy="2787840"/>
            <a:chOff x="8161920" y="2383560"/>
            <a:chExt cx="150480" cy="2787840"/>
          </a:xfrm>
        </p:grpSpPr>
        <p:cxnSp>
          <p:nvCxnSpPr>
            <p:cNvPr id="265" name="Google Shape;265;p16"/>
            <p:cNvCxnSpPr/>
            <p:nvPr/>
          </p:nvCxnSpPr>
          <p:spPr>
            <a:xfrm>
              <a:off x="8161920" y="516924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266" name="Google Shape;266;p16"/>
            <p:cNvCxnSpPr/>
            <p:nvPr/>
          </p:nvCxnSpPr>
          <p:spPr>
            <a:xfrm>
              <a:off x="8161920" y="425772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267" name="Google Shape;267;p16"/>
            <p:cNvCxnSpPr/>
            <p:nvPr/>
          </p:nvCxnSpPr>
          <p:spPr>
            <a:xfrm>
              <a:off x="8161920" y="331452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268" name="Google Shape;268;p16"/>
            <p:cNvCxnSpPr/>
            <p:nvPr/>
          </p:nvCxnSpPr>
          <p:spPr>
            <a:xfrm>
              <a:off x="8161920" y="2383560"/>
              <a:ext cx="150480" cy="1440"/>
            </a:xfrm>
            <a:prstGeom prst="straightConnector1">
              <a:avLst/>
            </a:prstGeom>
            <a:noFill/>
            <a:ln cap="flat" cmpd="sng" w="31675">
              <a:solidFill>
                <a:srgbClr val="000000"/>
              </a:solidFill>
              <a:prstDash val="solid"/>
              <a:miter lim="8000"/>
              <a:headEnd len="sm" w="sm" type="none"/>
              <a:tailEnd len="sm" w="sm" type="none"/>
            </a:ln>
          </p:spPr>
        </p:cxnSp>
      </p:grpSp>
      <p:grpSp>
        <p:nvGrpSpPr>
          <p:cNvPr id="269" name="Google Shape;269;p16"/>
          <p:cNvGrpSpPr/>
          <p:nvPr/>
        </p:nvGrpSpPr>
        <p:grpSpPr>
          <a:xfrm>
            <a:off x="2845440" y="5936040"/>
            <a:ext cx="4429080" cy="150480"/>
            <a:chOff x="2845440" y="5936040"/>
            <a:chExt cx="4429080" cy="150480"/>
          </a:xfrm>
        </p:grpSpPr>
        <p:cxnSp>
          <p:nvCxnSpPr>
            <p:cNvPr id="270" name="Google Shape;270;p16"/>
            <p:cNvCxnSpPr/>
            <p:nvPr/>
          </p:nvCxnSpPr>
          <p:spPr>
            <a:xfrm>
              <a:off x="4325760" y="593604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271" name="Google Shape;271;p16"/>
            <p:cNvCxnSpPr/>
            <p:nvPr/>
          </p:nvCxnSpPr>
          <p:spPr>
            <a:xfrm>
              <a:off x="2845440" y="593604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272" name="Google Shape;272;p16"/>
            <p:cNvCxnSpPr/>
            <p:nvPr/>
          </p:nvCxnSpPr>
          <p:spPr>
            <a:xfrm>
              <a:off x="7273080" y="593604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273" name="Google Shape;273;p16"/>
            <p:cNvCxnSpPr/>
            <p:nvPr/>
          </p:nvCxnSpPr>
          <p:spPr>
            <a:xfrm>
              <a:off x="5797440" y="5936040"/>
              <a:ext cx="2160" cy="150480"/>
            </a:xfrm>
            <a:prstGeom prst="straightConnector1">
              <a:avLst/>
            </a:prstGeom>
            <a:noFill/>
            <a:ln cap="flat" cmpd="sng" w="31675">
              <a:solidFill>
                <a:srgbClr val="000000"/>
              </a:solidFill>
              <a:prstDash val="solid"/>
              <a:miter lim="8000"/>
              <a:headEnd len="sm" w="sm" type="none"/>
              <a:tailEnd len="sm" w="sm" type="none"/>
            </a:ln>
          </p:spPr>
        </p:cxnSp>
      </p:grpSp>
      <p:grpSp>
        <p:nvGrpSpPr>
          <p:cNvPr id="274" name="Google Shape;274;p16"/>
          <p:cNvGrpSpPr/>
          <p:nvPr/>
        </p:nvGrpSpPr>
        <p:grpSpPr>
          <a:xfrm>
            <a:off x="2838600" y="1497960"/>
            <a:ext cx="4429080" cy="150480"/>
            <a:chOff x="2838600" y="1497960"/>
            <a:chExt cx="4429080" cy="150480"/>
          </a:xfrm>
        </p:grpSpPr>
        <p:cxnSp>
          <p:nvCxnSpPr>
            <p:cNvPr id="275" name="Google Shape;275;p16"/>
            <p:cNvCxnSpPr/>
            <p:nvPr/>
          </p:nvCxnSpPr>
          <p:spPr>
            <a:xfrm>
              <a:off x="4318560" y="149796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276" name="Google Shape;276;p16"/>
            <p:cNvCxnSpPr/>
            <p:nvPr/>
          </p:nvCxnSpPr>
          <p:spPr>
            <a:xfrm>
              <a:off x="2838600" y="149796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277" name="Google Shape;277;p16"/>
            <p:cNvCxnSpPr/>
            <p:nvPr/>
          </p:nvCxnSpPr>
          <p:spPr>
            <a:xfrm>
              <a:off x="7265520" y="149796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278" name="Google Shape;278;p16"/>
            <p:cNvCxnSpPr/>
            <p:nvPr/>
          </p:nvCxnSpPr>
          <p:spPr>
            <a:xfrm>
              <a:off x="5790600" y="1497960"/>
              <a:ext cx="1440" cy="150480"/>
            </a:xfrm>
            <a:prstGeom prst="straightConnector1">
              <a:avLst/>
            </a:prstGeom>
            <a:noFill/>
            <a:ln cap="flat" cmpd="sng" w="31675">
              <a:solidFill>
                <a:srgbClr val="000000"/>
              </a:solidFill>
              <a:prstDash val="solid"/>
              <a:miter lim="8000"/>
              <a:headEnd len="sm" w="sm" type="none"/>
              <a:tailEnd len="sm" w="sm" type="none"/>
            </a:ln>
          </p:spPr>
        </p:cxnSp>
      </p:grpSp>
      <p:grpSp>
        <p:nvGrpSpPr>
          <p:cNvPr id="279" name="Google Shape;279;p16"/>
          <p:cNvGrpSpPr/>
          <p:nvPr/>
        </p:nvGrpSpPr>
        <p:grpSpPr>
          <a:xfrm>
            <a:off x="2127600" y="2385000"/>
            <a:ext cx="150480" cy="2787480"/>
            <a:chOff x="2127600" y="2385000"/>
            <a:chExt cx="150480" cy="2787480"/>
          </a:xfrm>
        </p:grpSpPr>
        <p:cxnSp>
          <p:nvCxnSpPr>
            <p:cNvPr id="280" name="Google Shape;280;p16"/>
            <p:cNvCxnSpPr/>
            <p:nvPr/>
          </p:nvCxnSpPr>
          <p:spPr>
            <a:xfrm>
              <a:off x="2127600" y="517104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281" name="Google Shape;281;p16"/>
            <p:cNvCxnSpPr/>
            <p:nvPr/>
          </p:nvCxnSpPr>
          <p:spPr>
            <a:xfrm>
              <a:off x="2127600" y="425916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282" name="Google Shape;282;p16"/>
            <p:cNvCxnSpPr/>
            <p:nvPr/>
          </p:nvCxnSpPr>
          <p:spPr>
            <a:xfrm>
              <a:off x="2127600" y="331596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283" name="Google Shape;283;p16"/>
            <p:cNvCxnSpPr/>
            <p:nvPr/>
          </p:nvCxnSpPr>
          <p:spPr>
            <a:xfrm>
              <a:off x="2127600" y="2385000"/>
              <a:ext cx="150480" cy="2160"/>
            </a:xfrm>
            <a:prstGeom prst="straightConnector1">
              <a:avLst/>
            </a:prstGeom>
            <a:noFill/>
            <a:ln cap="flat" cmpd="sng" w="31675">
              <a:solidFill>
                <a:srgbClr val="000000"/>
              </a:solidFill>
              <a:prstDash val="solid"/>
              <a:miter lim="8000"/>
              <a:headEnd len="sm" w="sm" type="none"/>
              <a:tailEnd len="sm" w="sm" type="none"/>
            </a:ln>
          </p:spPr>
        </p:cxnSp>
      </p:grpSp>
      <p:sp>
        <p:nvSpPr>
          <p:cNvPr id="284" name="Google Shape;284;p16"/>
          <p:cNvSpPr/>
          <p:nvPr/>
        </p:nvSpPr>
        <p:spPr>
          <a:xfrm>
            <a:off x="2527560" y="6073920"/>
            <a:ext cx="63180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1970</a:t>
            </a:r>
            <a:endParaRPr b="0" sz="1400" strike="noStrike">
              <a:latin typeface="Verdana"/>
              <a:ea typeface="Verdana"/>
              <a:cs typeface="Verdana"/>
              <a:sym typeface="Verdana"/>
            </a:endParaRPr>
          </a:p>
        </p:txBody>
      </p:sp>
      <p:sp>
        <p:nvSpPr>
          <p:cNvPr id="285" name="Google Shape;285;p16"/>
          <p:cNvSpPr/>
          <p:nvPr/>
        </p:nvSpPr>
        <p:spPr>
          <a:xfrm>
            <a:off x="4004640" y="6073920"/>
            <a:ext cx="63180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1980</a:t>
            </a:r>
            <a:endParaRPr b="0" sz="1400" strike="noStrike">
              <a:latin typeface="Verdana"/>
              <a:ea typeface="Verdana"/>
              <a:cs typeface="Verdana"/>
              <a:sym typeface="Verdana"/>
            </a:endParaRPr>
          </a:p>
        </p:txBody>
      </p:sp>
      <p:sp>
        <p:nvSpPr>
          <p:cNvPr id="286" name="Google Shape;286;p16"/>
          <p:cNvSpPr/>
          <p:nvPr/>
        </p:nvSpPr>
        <p:spPr>
          <a:xfrm>
            <a:off x="5483520" y="6073920"/>
            <a:ext cx="63180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1990</a:t>
            </a:r>
            <a:endParaRPr b="0" sz="1400" strike="noStrike">
              <a:latin typeface="Verdana"/>
              <a:ea typeface="Verdana"/>
              <a:cs typeface="Verdana"/>
              <a:sym typeface="Verdana"/>
            </a:endParaRPr>
          </a:p>
        </p:txBody>
      </p:sp>
      <p:sp>
        <p:nvSpPr>
          <p:cNvPr id="287" name="Google Shape;287;p16"/>
          <p:cNvSpPr/>
          <p:nvPr/>
        </p:nvSpPr>
        <p:spPr>
          <a:xfrm>
            <a:off x="6962400" y="6073920"/>
            <a:ext cx="63180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2000</a:t>
            </a:r>
            <a:endParaRPr b="0" sz="1400" strike="noStrike">
              <a:latin typeface="Verdana"/>
              <a:ea typeface="Verdana"/>
              <a:cs typeface="Verdana"/>
              <a:sym typeface="Verdana"/>
            </a:endParaRPr>
          </a:p>
        </p:txBody>
      </p:sp>
      <p:sp>
        <p:nvSpPr>
          <p:cNvPr id="288" name="Google Shape;288;p16"/>
          <p:cNvSpPr/>
          <p:nvPr/>
        </p:nvSpPr>
        <p:spPr>
          <a:xfrm>
            <a:off x="1707840" y="5008320"/>
            <a:ext cx="40644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40</a:t>
            </a:r>
            <a:endParaRPr b="0" sz="1400" strike="noStrike">
              <a:latin typeface="Verdana"/>
              <a:ea typeface="Verdana"/>
              <a:cs typeface="Verdana"/>
              <a:sym typeface="Verdana"/>
            </a:endParaRPr>
          </a:p>
        </p:txBody>
      </p:sp>
      <p:sp>
        <p:nvSpPr>
          <p:cNvPr id="289" name="Google Shape;289;p16"/>
          <p:cNvSpPr/>
          <p:nvPr/>
        </p:nvSpPr>
        <p:spPr>
          <a:xfrm>
            <a:off x="1711440" y="4096440"/>
            <a:ext cx="40644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60</a:t>
            </a:r>
            <a:endParaRPr b="0" sz="1400" strike="noStrike">
              <a:latin typeface="Verdana"/>
              <a:ea typeface="Verdana"/>
              <a:cs typeface="Verdana"/>
              <a:sym typeface="Verdana"/>
            </a:endParaRPr>
          </a:p>
        </p:txBody>
      </p:sp>
      <p:sp>
        <p:nvSpPr>
          <p:cNvPr id="290" name="Google Shape;290;p16"/>
          <p:cNvSpPr/>
          <p:nvPr/>
        </p:nvSpPr>
        <p:spPr>
          <a:xfrm>
            <a:off x="1706040" y="3139200"/>
            <a:ext cx="40644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80</a:t>
            </a:r>
            <a:endParaRPr b="0" sz="1400" strike="noStrike">
              <a:latin typeface="Verdana"/>
              <a:ea typeface="Verdana"/>
              <a:cs typeface="Verdana"/>
              <a:sym typeface="Verdana"/>
            </a:endParaRPr>
          </a:p>
        </p:txBody>
      </p:sp>
      <p:sp>
        <p:nvSpPr>
          <p:cNvPr id="291" name="Google Shape;291;p16"/>
          <p:cNvSpPr/>
          <p:nvPr/>
        </p:nvSpPr>
        <p:spPr>
          <a:xfrm>
            <a:off x="1594440" y="2216880"/>
            <a:ext cx="51912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100</a:t>
            </a:r>
            <a:endParaRPr b="0" sz="1400" strike="noStrike">
              <a:latin typeface="Verdana"/>
              <a:ea typeface="Verdana"/>
              <a:cs typeface="Verdana"/>
              <a:sym typeface="Verdana"/>
            </a:endParaRPr>
          </a:p>
        </p:txBody>
      </p:sp>
      <p:sp>
        <p:nvSpPr>
          <p:cNvPr id="292" name="Google Shape;292;p16"/>
          <p:cNvSpPr/>
          <p:nvPr/>
        </p:nvSpPr>
        <p:spPr>
          <a:xfrm rot="-5400000">
            <a:off x="-69480" y="3333960"/>
            <a:ext cx="2308320" cy="6850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0" lang="en-GB" sz="2000" strike="noStrike">
                <a:latin typeface="Verdana"/>
                <a:ea typeface="Verdana"/>
                <a:cs typeface="Verdana"/>
                <a:sym typeface="Verdana"/>
              </a:rPr>
              <a:t>Hubble Constant</a:t>
            </a:r>
            <a:br>
              <a:rPr lang="en-GB" sz="1800">
                <a:latin typeface="Arial"/>
                <a:ea typeface="Arial"/>
                <a:cs typeface="Arial"/>
                <a:sym typeface="Arial"/>
              </a:rPr>
            </a:br>
            <a:r>
              <a:rPr b="0" lang="en-GB" sz="2000" strike="noStrike">
                <a:latin typeface="Verdana"/>
                <a:ea typeface="Verdana"/>
                <a:cs typeface="Verdana"/>
                <a:sym typeface="Verdana"/>
              </a:rPr>
              <a:t>(km s</a:t>
            </a:r>
            <a:r>
              <a:rPr b="0" baseline="30000" lang="en-GB" sz="2000" strike="noStrike">
                <a:latin typeface="Verdana"/>
                <a:ea typeface="Verdana"/>
                <a:cs typeface="Verdana"/>
                <a:sym typeface="Verdana"/>
              </a:rPr>
              <a:t>-1</a:t>
            </a:r>
            <a:r>
              <a:rPr b="0" lang="en-GB" sz="2000" strike="noStrike">
                <a:latin typeface="Verdana"/>
                <a:ea typeface="Verdana"/>
                <a:cs typeface="Verdana"/>
                <a:sym typeface="Verdana"/>
              </a:rPr>
              <a:t> mpc</a:t>
            </a:r>
            <a:r>
              <a:rPr b="0" baseline="30000" lang="en-GB" sz="2000" strike="noStrike">
                <a:latin typeface="Verdana"/>
                <a:ea typeface="Verdana"/>
                <a:cs typeface="Verdana"/>
                <a:sym typeface="Verdana"/>
              </a:rPr>
              <a:t>-1</a:t>
            </a:r>
            <a:r>
              <a:rPr b="0" lang="en-GB" sz="2000" strike="noStrike">
                <a:latin typeface="Verdana"/>
                <a:ea typeface="Verdana"/>
                <a:cs typeface="Verdana"/>
                <a:sym typeface="Verdana"/>
              </a:rPr>
              <a:t>)‏</a:t>
            </a:r>
            <a:endParaRPr b="0" sz="2000" strike="noStrike">
              <a:latin typeface="Verdana"/>
              <a:ea typeface="Verdana"/>
              <a:cs typeface="Verdana"/>
              <a:sym typeface="Verdana"/>
            </a:endParaRPr>
          </a:p>
        </p:txBody>
      </p:sp>
      <p:grpSp>
        <p:nvGrpSpPr>
          <p:cNvPr id="293" name="Google Shape;293;p16"/>
          <p:cNvGrpSpPr/>
          <p:nvPr/>
        </p:nvGrpSpPr>
        <p:grpSpPr>
          <a:xfrm>
            <a:off x="7465680" y="3349080"/>
            <a:ext cx="150120" cy="665280"/>
            <a:chOff x="7465680" y="3349080"/>
            <a:chExt cx="150120" cy="665280"/>
          </a:xfrm>
        </p:grpSpPr>
        <p:sp>
          <p:nvSpPr>
            <p:cNvPr id="294" name="Google Shape;294;p16"/>
            <p:cNvSpPr/>
            <p:nvPr/>
          </p:nvSpPr>
          <p:spPr>
            <a:xfrm>
              <a:off x="7465680" y="3618720"/>
              <a:ext cx="150120" cy="15048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5" name="Google Shape;295;p16"/>
            <p:cNvCxnSpPr/>
            <p:nvPr/>
          </p:nvCxnSpPr>
          <p:spPr>
            <a:xfrm>
              <a:off x="7528680" y="3349080"/>
              <a:ext cx="1440" cy="665280"/>
            </a:xfrm>
            <a:prstGeom prst="straightConnector1">
              <a:avLst/>
            </a:prstGeom>
            <a:noFill/>
            <a:ln cap="flat" cmpd="sng" w="31675">
              <a:solidFill>
                <a:srgbClr val="000000"/>
              </a:solidFill>
              <a:prstDash val="solid"/>
              <a:miter lim="8000"/>
              <a:headEnd len="sm" w="sm" type="none"/>
              <a:tailEnd len="sm" w="sm" type="none"/>
            </a:ln>
          </p:spPr>
        </p:cxnSp>
      </p:grpSp>
      <p:sp>
        <p:nvSpPr>
          <p:cNvPr id="296" name="Google Shape;296;p16"/>
          <p:cNvSpPr txBox="1"/>
          <p:nvPr/>
        </p:nvSpPr>
        <p:spPr>
          <a:xfrm>
            <a:off x="0" y="0"/>
            <a:ext cx="1007640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000000"/>
                </a:solidFill>
                <a:latin typeface="Arial"/>
                <a:ea typeface="Arial"/>
                <a:cs typeface="Arial"/>
                <a:sym typeface="Arial"/>
              </a:rPr>
              <a:t>Precision Cosmology</a:t>
            </a:r>
            <a:endParaRPr b="1" sz="4400" strike="noStrike">
              <a:solidFill>
                <a:srgbClr val="333333"/>
              </a:solidFill>
              <a:latin typeface="Arial"/>
              <a:ea typeface="Arial"/>
              <a:cs typeface="Arial"/>
              <a:sym typeface="Arial"/>
            </a:endParaRPr>
          </a:p>
        </p:txBody>
      </p:sp>
      <p:grpSp>
        <p:nvGrpSpPr>
          <p:cNvPr id="297" name="Google Shape;297;p16"/>
          <p:cNvGrpSpPr/>
          <p:nvPr/>
        </p:nvGrpSpPr>
        <p:grpSpPr>
          <a:xfrm>
            <a:off x="145080" y="6761880"/>
            <a:ext cx="150120" cy="665280"/>
            <a:chOff x="145080" y="6761880"/>
            <a:chExt cx="150120" cy="665280"/>
          </a:xfrm>
        </p:grpSpPr>
        <p:sp>
          <p:nvSpPr>
            <p:cNvPr id="298" name="Google Shape;298;p16"/>
            <p:cNvSpPr/>
            <p:nvPr/>
          </p:nvSpPr>
          <p:spPr>
            <a:xfrm>
              <a:off x="145080" y="7031520"/>
              <a:ext cx="150120" cy="15048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9" name="Google Shape;299;p16"/>
            <p:cNvCxnSpPr/>
            <p:nvPr/>
          </p:nvCxnSpPr>
          <p:spPr>
            <a:xfrm>
              <a:off x="208080" y="6761880"/>
              <a:ext cx="1440" cy="665280"/>
            </a:xfrm>
            <a:prstGeom prst="straightConnector1">
              <a:avLst/>
            </a:prstGeom>
            <a:noFill/>
            <a:ln cap="flat" cmpd="sng" w="31675">
              <a:solidFill>
                <a:srgbClr val="000000"/>
              </a:solidFill>
              <a:prstDash val="solid"/>
              <a:miter lim="8000"/>
              <a:headEnd len="sm" w="sm" type="none"/>
              <a:tailEnd len="sm" w="sm" type="none"/>
            </a:ln>
          </p:spPr>
        </p:cxnSp>
      </p:grpSp>
      <p:sp>
        <p:nvSpPr>
          <p:cNvPr id="300" name="Google Shape;300;p16"/>
          <p:cNvSpPr/>
          <p:nvPr/>
        </p:nvSpPr>
        <p:spPr>
          <a:xfrm>
            <a:off x="262080" y="6887880"/>
            <a:ext cx="616392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HST Key Project on H0: 72±7 km s</a:t>
            </a:r>
            <a:r>
              <a:rPr b="0" baseline="30000" lang="en-GB" sz="2000" strike="noStrike">
                <a:latin typeface="Verdana"/>
                <a:ea typeface="Verdana"/>
                <a:cs typeface="Verdana"/>
                <a:sym typeface="Verdana"/>
              </a:rPr>
              <a:t>-1</a:t>
            </a:r>
            <a:r>
              <a:rPr b="0" lang="en-GB" sz="2000" strike="noStrike">
                <a:latin typeface="Verdana"/>
                <a:ea typeface="Verdana"/>
                <a:cs typeface="Verdana"/>
                <a:sym typeface="Verdana"/>
              </a:rPr>
              <a:t>mpc</a:t>
            </a:r>
            <a:r>
              <a:rPr b="0" baseline="30000" lang="en-GB" sz="2000" strike="noStrike">
                <a:latin typeface="Verdana"/>
                <a:ea typeface="Verdana"/>
                <a:cs typeface="Verdana"/>
                <a:sym typeface="Verdana"/>
              </a:rPr>
              <a:t>-1</a:t>
            </a:r>
            <a:endParaRPr b="0" sz="2000" strike="noStrike">
              <a:latin typeface="Verdana"/>
              <a:ea typeface="Verdana"/>
              <a:cs typeface="Verdana"/>
              <a:sym typeface="Verdan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pic>
        <p:nvPicPr>
          <p:cNvPr id="306" name="Google Shape;306;p17"/>
          <p:cNvPicPr preferRelativeResize="0"/>
          <p:nvPr/>
        </p:nvPicPr>
        <p:blipFill rotWithShape="1">
          <a:blip r:embed="rId3">
            <a:alphaModFix/>
          </a:blip>
          <a:srcRect b="30909" l="13530" r="50238" t="59461"/>
          <a:stretch/>
        </p:blipFill>
        <p:spPr>
          <a:xfrm>
            <a:off x="0" y="6553080"/>
            <a:ext cx="2922480" cy="1006560"/>
          </a:xfrm>
          <a:prstGeom prst="rect">
            <a:avLst/>
          </a:prstGeom>
          <a:noFill/>
          <a:ln>
            <a:noFill/>
          </a:ln>
        </p:spPr>
      </p:pic>
      <p:sp>
        <p:nvSpPr>
          <p:cNvPr id="307" name="Google Shape;307;p17"/>
          <p:cNvSpPr txBox="1"/>
          <p:nvPr/>
        </p:nvSpPr>
        <p:spPr>
          <a:xfrm>
            <a:off x="0" y="0"/>
            <a:ext cx="1007640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000000"/>
                </a:solidFill>
                <a:latin typeface="Arial"/>
                <a:ea typeface="Arial"/>
                <a:cs typeface="Arial"/>
                <a:sym typeface="Arial"/>
              </a:rPr>
              <a:t>Precision Cosmology</a:t>
            </a:r>
            <a:endParaRPr b="1" sz="4400" strike="noStrike">
              <a:solidFill>
                <a:srgbClr val="333333"/>
              </a:solidFill>
              <a:latin typeface="Arial"/>
              <a:ea typeface="Arial"/>
              <a:cs typeface="Arial"/>
              <a:sym typeface="Arial"/>
            </a:endParaRPr>
          </a:p>
        </p:txBody>
      </p:sp>
      <p:sp>
        <p:nvSpPr>
          <p:cNvPr id="308" name="Google Shape;308;p17"/>
          <p:cNvSpPr/>
          <p:nvPr/>
        </p:nvSpPr>
        <p:spPr>
          <a:xfrm>
            <a:off x="7917480" y="7187400"/>
            <a:ext cx="2030760" cy="3286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600" strike="noStrike">
                <a:latin typeface="Verdana"/>
                <a:ea typeface="Verdana"/>
                <a:cs typeface="Verdana"/>
                <a:sym typeface="Verdana"/>
              </a:rPr>
              <a:t>Riess et al. (2004)‏</a:t>
            </a:r>
            <a:endParaRPr b="0" sz="1600" strike="noStrike">
              <a:latin typeface="Verdana"/>
              <a:ea typeface="Verdana"/>
              <a:cs typeface="Verdana"/>
              <a:sym typeface="Verdana"/>
            </a:endParaRPr>
          </a:p>
        </p:txBody>
      </p:sp>
      <p:sp>
        <p:nvSpPr>
          <p:cNvPr id="309" name="Google Shape;309;p17"/>
          <p:cNvSpPr/>
          <p:nvPr/>
        </p:nvSpPr>
        <p:spPr>
          <a:xfrm>
            <a:off x="2012400" y="1606320"/>
            <a:ext cx="6051600" cy="4030200"/>
          </a:xfrm>
          <a:prstGeom prst="rect">
            <a:avLst/>
          </a:prstGeom>
          <a:solidFill>
            <a:srgbClr val="FFFFFF"/>
          </a:solid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7"/>
          <p:cNvSpPr/>
          <p:nvPr/>
        </p:nvSpPr>
        <p:spPr>
          <a:xfrm rot="-5400000">
            <a:off x="398880" y="3427560"/>
            <a:ext cx="132660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Noto Sans Symbols"/>
                <a:ea typeface="Noto Sans Symbols"/>
                <a:cs typeface="Noto Sans Symbols"/>
                <a:sym typeface="Noto Sans Symbols"/>
              </a:rPr>
              <a:t>Δμ</a:t>
            </a:r>
            <a:r>
              <a:rPr b="0" lang="en-GB" sz="2000" strike="noStrike">
                <a:latin typeface="Verdana"/>
                <a:ea typeface="Verdana"/>
                <a:cs typeface="Verdana"/>
                <a:sym typeface="Verdana"/>
              </a:rPr>
              <a:t> (mag)‏</a:t>
            </a:r>
            <a:endParaRPr b="0" sz="2000" strike="noStrike">
              <a:latin typeface="Verdana"/>
              <a:ea typeface="Verdana"/>
              <a:cs typeface="Verdana"/>
              <a:sym typeface="Verdana"/>
            </a:endParaRPr>
          </a:p>
        </p:txBody>
      </p:sp>
      <p:sp>
        <p:nvSpPr>
          <p:cNvPr id="311" name="Google Shape;311;p17"/>
          <p:cNvSpPr/>
          <p:nvPr/>
        </p:nvSpPr>
        <p:spPr>
          <a:xfrm>
            <a:off x="4453920" y="5913000"/>
            <a:ext cx="114696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redshift</a:t>
            </a:r>
            <a:endParaRPr b="0" sz="2000" strike="noStrike">
              <a:latin typeface="Verdana"/>
              <a:ea typeface="Verdana"/>
              <a:cs typeface="Verdana"/>
              <a:sym typeface="Verdana"/>
            </a:endParaRPr>
          </a:p>
        </p:txBody>
      </p:sp>
      <p:sp>
        <p:nvSpPr>
          <p:cNvPr id="312" name="Google Shape;312;p17"/>
          <p:cNvSpPr/>
          <p:nvPr/>
        </p:nvSpPr>
        <p:spPr>
          <a:xfrm>
            <a:off x="1304640" y="5074920"/>
            <a:ext cx="6760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-0.5</a:t>
            </a:r>
            <a:endParaRPr b="0" sz="2000" strike="noStrike">
              <a:latin typeface="Verdana"/>
              <a:ea typeface="Verdana"/>
              <a:cs typeface="Verdana"/>
              <a:sym typeface="Verdana"/>
            </a:endParaRPr>
          </a:p>
        </p:txBody>
      </p:sp>
      <p:sp>
        <p:nvSpPr>
          <p:cNvPr id="313" name="Google Shape;313;p17"/>
          <p:cNvSpPr/>
          <p:nvPr/>
        </p:nvSpPr>
        <p:spPr>
          <a:xfrm>
            <a:off x="1389960" y="338256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0.0</a:t>
            </a:r>
            <a:endParaRPr b="0" sz="2000" strike="noStrike">
              <a:latin typeface="Verdana"/>
              <a:ea typeface="Verdana"/>
              <a:cs typeface="Verdana"/>
              <a:sym typeface="Verdana"/>
            </a:endParaRPr>
          </a:p>
        </p:txBody>
      </p:sp>
      <p:sp>
        <p:nvSpPr>
          <p:cNvPr id="314" name="Google Shape;314;p17"/>
          <p:cNvSpPr/>
          <p:nvPr/>
        </p:nvSpPr>
        <p:spPr>
          <a:xfrm>
            <a:off x="4854240" y="5599800"/>
            <a:ext cx="34236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1</a:t>
            </a:r>
            <a:endParaRPr b="0" sz="2000" strike="noStrike">
              <a:latin typeface="Verdana"/>
              <a:ea typeface="Verdana"/>
              <a:cs typeface="Verdana"/>
              <a:sym typeface="Verdana"/>
            </a:endParaRPr>
          </a:p>
        </p:txBody>
      </p:sp>
      <p:sp>
        <p:nvSpPr>
          <p:cNvPr id="315" name="Google Shape;315;p17"/>
          <p:cNvSpPr/>
          <p:nvPr/>
        </p:nvSpPr>
        <p:spPr>
          <a:xfrm>
            <a:off x="7869600" y="5599800"/>
            <a:ext cx="34236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2</a:t>
            </a:r>
            <a:endParaRPr b="0" sz="2000" strike="noStrike">
              <a:latin typeface="Verdana"/>
              <a:ea typeface="Verdana"/>
              <a:cs typeface="Verdana"/>
              <a:sym typeface="Verdana"/>
            </a:endParaRPr>
          </a:p>
        </p:txBody>
      </p:sp>
      <p:sp>
        <p:nvSpPr>
          <p:cNvPr id="316" name="Google Shape;316;p17"/>
          <p:cNvSpPr/>
          <p:nvPr/>
        </p:nvSpPr>
        <p:spPr>
          <a:xfrm>
            <a:off x="1828800" y="5599800"/>
            <a:ext cx="34236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a:t>
            </a:r>
            <a:endParaRPr b="0" sz="2000" strike="noStrike">
              <a:latin typeface="Verdana"/>
              <a:ea typeface="Verdana"/>
              <a:cs typeface="Verdana"/>
              <a:sym typeface="Verdana"/>
            </a:endParaRPr>
          </a:p>
        </p:txBody>
      </p:sp>
      <p:sp>
        <p:nvSpPr>
          <p:cNvPr id="317" name="Google Shape;317;p17"/>
          <p:cNvSpPr/>
          <p:nvPr/>
        </p:nvSpPr>
        <p:spPr>
          <a:xfrm>
            <a:off x="1405440" y="172872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0.5</a:t>
            </a:r>
            <a:endParaRPr b="0" sz="2000" strike="noStrike">
              <a:latin typeface="Verdana"/>
              <a:ea typeface="Verdana"/>
              <a:cs typeface="Verdana"/>
              <a:sym typeface="Verdana"/>
            </a:endParaRPr>
          </a:p>
        </p:txBody>
      </p:sp>
      <p:sp>
        <p:nvSpPr>
          <p:cNvPr id="318" name="Google Shape;318;p17"/>
          <p:cNvSpPr/>
          <p:nvPr/>
        </p:nvSpPr>
        <p:spPr>
          <a:xfrm>
            <a:off x="6795360" y="4466160"/>
            <a:ext cx="150120" cy="15012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7"/>
          <p:cNvSpPr/>
          <p:nvPr/>
        </p:nvSpPr>
        <p:spPr>
          <a:xfrm>
            <a:off x="5826960" y="3392640"/>
            <a:ext cx="150840" cy="15084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7"/>
          <p:cNvSpPr/>
          <p:nvPr/>
        </p:nvSpPr>
        <p:spPr>
          <a:xfrm>
            <a:off x="4663800" y="3333960"/>
            <a:ext cx="150120" cy="15012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7"/>
          <p:cNvSpPr/>
          <p:nvPr/>
        </p:nvSpPr>
        <p:spPr>
          <a:xfrm>
            <a:off x="3729240" y="3216600"/>
            <a:ext cx="150120" cy="15012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7"/>
          <p:cNvSpPr/>
          <p:nvPr/>
        </p:nvSpPr>
        <p:spPr>
          <a:xfrm>
            <a:off x="3241080" y="3074760"/>
            <a:ext cx="150120" cy="15012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7"/>
          <p:cNvSpPr/>
          <p:nvPr/>
        </p:nvSpPr>
        <p:spPr>
          <a:xfrm>
            <a:off x="3365280" y="2626920"/>
            <a:ext cx="150120" cy="15012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2763360" y="3106080"/>
            <a:ext cx="150120" cy="15012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2168280" y="3428280"/>
            <a:ext cx="150120" cy="15012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2068200" y="3347640"/>
            <a:ext cx="150840" cy="15012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7"/>
          <p:cNvSpPr/>
          <p:nvPr/>
        </p:nvSpPr>
        <p:spPr>
          <a:xfrm>
            <a:off x="1996200" y="3599640"/>
            <a:ext cx="150840" cy="150120"/>
          </a:xfrm>
          <a:prstGeom prst="ellipse">
            <a:avLst/>
          </a:prstGeom>
          <a:solidFill>
            <a:srgbClr val="000000"/>
          </a:solidFill>
          <a:ln cap="flat" cmpd="sng" w="952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8" name="Google Shape;328;p17"/>
          <p:cNvCxnSpPr/>
          <p:nvPr/>
        </p:nvCxnSpPr>
        <p:spPr>
          <a:xfrm>
            <a:off x="3435120" y="2435760"/>
            <a:ext cx="2160" cy="546120"/>
          </a:xfrm>
          <a:prstGeom prst="straightConnector1">
            <a:avLst/>
          </a:prstGeom>
          <a:noFill/>
          <a:ln cap="flat" cmpd="sng" w="19075">
            <a:solidFill>
              <a:srgbClr val="000000"/>
            </a:solidFill>
            <a:prstDash val="solid"/>
            <a:miter lim="8000"/>
            <a:headEnd len="sm" w="sm" type="none"/>
            <a:tailEnd len="sm" w="sm" type="none"/>
          </a:ln>
        </p:spPr>
      </p:cxnSp>
      <p:cxnSp>
        <p:nvCxnSpPr>
          <p:cNvPr id="329" name="Google Shape;329;p17"/>
          <p:cNvCxnSpPr/>
          <p:nvPr/>
        </p:nvCxnSpPr>
        <p:spPr>
          <a:xfrm>
            <a:off x="3315960" y="2871360"/>
            <a:ext cx="2160" cy="518400"/>
          </a:xfrm>
          <a:prstGeom prst="straightConnector1">
            <a:avLst/>
          </a:prstGeom>
          <a:noFill/>
          <a:ln cap="flat" cmpd="sng" w="19075">
            <a:solidFill>
              <a:srgbClr val="000000"/>
            </a:solidFill>
            <a:prstDash val="solid"/>
            <a:miter lim="8000"/>
            <a:headEnd len="sm" w="sm" type="none"/>
            <a:tailEnd len="sm" w="sm" type="none"/>
          </a:ln>
        </p:spPr>
      </p:cxnSp>
      <p:cxnSp>
        <p:nvCxnSpPr>
          <p:cNvPr id="330" name="Google Shape;330;p17"/>
          <p:cNvCxnSpPr/>
          <p:nvPr/>
        </p:nvCxnSpPr>
        <p:spPr>
          <a:xfrm>
            <a:off x="2835000" y="2813760"/>
            <a:ext cx="1440" cy="727920"/>
          </a:xfrm>
          <a:prstGeom prst="straightConnector1">
            <a:avLst/>
          </a:prstGeom>
          <a:noFill/>
          <a:ln cap="flat" cmpd="sng" w="19075">
            <a:solidFill>
              <a:srgbClr val="000000"/>
            </a:solidFill>
            <a:prstDash val="solid"/>
            <a:miter lim="8000"/>
            <a:headEnd len="sm" w="sm" type="none"/>
            <a:tailEnd len="sm" w="sm" type="none"/>
          </a:ln>
        </p:spPr>
      </p:cxnSp>
      <p:cxnSp>
        <p:nvCxnSpPr>
          <p:cNvPr id="331" name="Google Shape;331;p17"/>
          <p:cNvCxnSpPr/>
          <p:nvPr/>
        </p:nvCxnSpPr>
        <p:spPr>
          <a:xfrm>
            <a:off x="2238120" y="3155040"/>
            <a:ext cx="1440" cy="727920"/>
          </a:xfrm>
          <a:prstGeom prst="straightConnector1">
            <a:avLst/>
          </a:prstGeom>
          <a:noFill/>
          <a:ln cap="flat" cmpd="sng" w="19075">
            <a:solidFill>
              <a:srgbClr val="000000"/>
            </a:solidFill>
            <a:prstDash val="solid"/>
            <a:miter lim="8000"/>
            <a:headEnd len="sm" w="sm" type="none"/>
            <a:tailEnd len="sm" w="sm" type="none"/>
          </a:ln>
        </p:spPr>
      </p:cxnSp>
      <p:cxnSp>
        <p:nvCxnSpPr>
          <p:cNvPr id="332" name="Google Shape;332;p17"/>
          <p:cNvCxnSpPr/>
          <p:nvPr/>
        </p:nvCxnSpPr>
        <p:spPr>
          <a:xfrm>
            <a:off x="2140200" y="3256200"/>
            <a:ext cx="2160" cy="381600"/>
          </a:xfrm>
          <a:prstGeom prst="straightConnector1">
            <a:avLst/>
          </a:prstGeom>
          <a:noFill/>
          <a:ln cap="flat" cmpd="sng" w="19075">
            <a:solidFill>
              <a:srgbClr val="000000"/>
            </a:solidFill>
            <a:prstDash val="solid"/>
            <a:miter lim="8000"/>
            <a:headEnd len="sm" w="sm" type="none"/>
            <a:tailEnd len="sm" w="sm" type="none"/>
          </a:ln>
        </p:spPr>
      </p:cxnSp>
      <p:cxnSp>
        <p:nvCxnSpPr>
          <p:cNvPr id="333" name="Google Shape;333;p17"/>
          <p:cNvCxnSpPr/>
          <p:nvPr/>
        </p:nvCxnSpPr>
        <p:spPr>
          <a:xfrm>
            <a:off x="2070360" y="3461040"/>
            <a:ext cx="1440" cy="381600"/>
          </a:xfrm>
          <a:prstGeom prst="straightConnector1">
            <a:avLst/>
          </a:prstGeom>
          <a:noFill/>
          <a:ln cap="flat" cmpd="sng" w="19075">
            <a:solidFill>
              <a:srgbClr val="000000"/>
            </a:solidFill>
            <a:prstDash val="solid"/>
            <a:miter lim="8000"/>
            <a:headEnd len="sm" w="sm" type="none"/>
            <a:tailEnd len="sm" w="sm" type="none"/>
          </a:ln>
        </p:spPr>
      </p:cxnSp>
      <p:cxnSp>
        <p:nvCxnSpPr>
          <p:cNvPr id="334" name="Google Shape;334;p17"/>
          <p:cNvCxnSpPr/>
          <p:nvPr/>
        </p:nvCxnSpPr>
        <p:spPr>
          <a:xfrm>
            <a:off x="3808080" y="3097080"/>
            <a:ext cx="1440" cy="381600"/>
          </a:xfrm>
          <a:prstGeom prst="straightConnector1">
            <a:avLst/>
          </a:prstGeom>
          <a:noFill/>
          <a:ln cap="flat" cmpd="sng" w="19075">
            <a:solidFill>
              <a:srgbClr val="000000"/>
            </a:solidFill>
            <a:prstDash val="solid"/>
            <a:miter lim="8000"/>
            <a:headEnd len="sm" w="sm" type="none"/>
            <a:tailEnd len="sm" w="sm" type="none"/>
          </a:ln>
        </p:spPr>
      </p:cxnSp>
      <p:cxnSp>
        <p:nvCxnSpPr>
          <p:cNvPr id="335" name="Google Shape;335;p17"/>
          <p:cNvCxnSpPr/>
          <p:nvPr/>
        </p:nvCxnSpPr>
        <p:spPr>
          <a:xfrm>
            <a:off x="4735440" y="3186360"/>
            <a:ext cx="1440" cy="381240"/>
          </a:xfrm>
          <a:prstGeom prst="straightConnector1">
            <a:avLst/>
          </a:prstGeom>
          <a:noFill/>
          <a:ln cap="flat" cmpd="sng" w="19075">
            <a:solidFill>
              <a:srgbClr val="000000"/>
            </a:solidFill>
            <a:prstDash val="solid"/>
            <a:miter lim="8000"/>
            <a:headEnd len="sm" w="sm" type="none"/>
            <a:tailEnd len="sm" w="sm" type="none"/>
          </a:ln>
        </p:spPr>
      </p:cxnSp>
      <p:cxnSp>
        <p:nvCxnSpPr>
          <p:cNvPr id="336" name="Google Shape;336;p17"/>
          <p:cNvCxnSpPr/>
          <p:nvPr/>
        </p:nvCxnSpPr>
        <p:spPr>
          <a:xfrm>
            <a:off x="5897520" y="3116520"/>
            <a:ext cx="14040" cy="741600"/>
          </a:xfrm>
          <a:prstGeom prst="straightConnector1">
            <a:avLst/>
          </a:prstGeom>
          <a:noFill/>
          <a:ln cap="flat" cmpd="sng" w="19075">
            <a:solidFill>
              <a:srgbClr val="000000"/>
            </a:solidFill>
            <a:prstDash val="solid"/>
            <a:miter lim="8000"/>
            <a:headEnd len="sm" w="sm" type="none"/>
            <a:tailEnd len="sm" w="sm" type="none"/>
          </a:ln>
        </p:spPr>
      </p:cxnSp>
      <p:cxnSp>
        <p:nvCxnSpPr>
          <p:cNvPr id="337" name="Google Shape;337;p17"/>
          <p:cNvCxnSpPr/>
          <p:nvPr/>
        </p:nvCxnSpPr>
        <p:spPr>
          <a:xfrm>
            <a:off x="6870600" y="3900600"/>
            <a:ext cx="1440" cy="1289880"/>
          </a:xfrm>
          <a:prstGeom prst="straightConnector1">
            <a:avLst/>
          </a:prstGeom>
          <a:noFill/>
          <a:ln cap="flat" cmpd="sng" w="19075">
            <a:solidFill>
              <a:srgbClr val="000000"/>
            </a:solidFill>
            <a:prstDash val="solid"/>
            <a:miter lim="8000"/>
            <a:headEnd len="sm" w="sm" type="none"/>
            <a:tailEnd len="sm" w="sm" type="none"/>
          </a:ln>
        </p:spPr>
      </p:cxnSp>
      <p:sp>
        <p:nvSpPr>
          <p:cNvPr id="338" name="Google Shape;338;p17"/>
          <p:cNvSpPr/>
          <p:nvPr/>
        </p:nvSpPr>
        <p:spPr>
          <a:xfrm>
            <a:off x="2008800" y="3618720"/>
            <a:ext cx="3395160" cy="2002320"/>
          </a:xfrm>
          <a:custGeom>
            <a:rect b="b" l="l" r="r" t="t"/>
            <a:pathLst>
              <a:path extrusionOk="0" h="1144" w="1940">
                <a:moveTo>
                  <a:pt x="0" y="0"/>
                </a:moveTo>
                <a:cubicBezTo>
                  <a:pt x="360" y="220"/>
                  <a:pt x="721" y="441"/>
                  <a:pt x="1044" y="632"/>
                </a:cubicBezTo>
                <a:cubicBezTo>
                  <a:pt x="1367" y="823"/>
                  <a:pt x="1653" y="983"/>
                  <a:pt x="1940" y="1144"/>
                </a:cubicBezTo>
              </a:path>
            </a:pathLst>
          </a:custGeom>
          <a:noFill/>
          <a:ln cap="flat" cmpd="sng" w="316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7"/>
          <p:cNvSpPr/>
          <p:nvPr/>
        </p:nvSpPr>
        <p:spPr>
          <a:xfrm>
            <a:off x="2008800" y="3097080"/>
            <a:ext cx="6035760" cy="1034280"/>
          </a:xfrm>
          <a:custGeom>
            <a:rect b="b" l="l" r="r" t="t"/>
            <a:pathLst>
              <a:path extrusionOk="0" h="591" w="3449">
                <a:moveTo>
                  <a:pt x="0" y="276"/>
                </a:moveTo>
                <a:cubicBezTo>
                  <a:pt x="75" y="232"/>
                  <a:pt x="151" y="189"/>
                  <a:pt x="249" y="151"/>
                </a:cubicBezTo>
                <a:cubicBezTo>
                  <a:pt x="347" y="113"/>
                  <a:pt x="454" y="71"/>
                  <a:pt x="590" y="47"/>
                </a:cubicBezTo>
                <a:cubicBezTo>
                  <a:pt x="726" y="23"/>
                  <a:pt x="888" y="0"/>
                  <a:pt x="1068" y="7"/>
                </a:cubicBezTo>
                <a:cubicBezTo>
                  <a:pt x="1248" y="14"/>
                  <a:pt x="1450" y="42"/>
                  <a:pt x="1672" y="86"/>
                </a:cubicBezTo>
                <a:cubicBezTo>
                  <a:pt x="1894" y="130"/>
                  <a:pt x="2104" y="185"/>
                  <a:pt x="2400" y="269"/>
                </a:cubicBezTo>
                <a:cubicBezTo>
                  <a:pt x="2696" y="353"/>
                  <a:pt x="3072" y="472"/>
                  <a:pt x="3449" y="591"/>
                </a:cubicBezTo>
              </a:path>
            </a:pathLst>
          </a:custGeom>
          <a:noFill/>
          <a:ln cap="flat" cmpd="sng" w="31675">
            <a:solidFill>
              <a:srgbClr val="000000"/>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 name="Google Shape;340;p17"/>
          <p:cNvGrpSpPr/>
          <p:nvPr/>
        </p:nvGrpSpPr>
        <p:grpSpPr>
          <a:xfrm>
            <a:off x="2014200" y="1951200"/>
            <a:ext cx="136440" cy="3339000"/>
            <a:chOff x="2014200" y="1951200"/>
            <a:chExt cx="136440" cy="3339000"/>
          </a:xfrm>
        </p:grpSpPr>
        <p:cxnSp>
          <p:nvCxnSpPr>
            <p:cNvPr id="341" name="Google Shape;341;p17"/>
            <p:cNvCxnSpPr/>
            <p:nvPr/>
          </p:nvCxnSpPr>
          <p:spPr>
            <a:xfrm>
              <a:off x="2019240" y="1951200"/>
              <a:ext cx="131400" cy="1440"/>
            </a:xfrm>
            <a:prstGeom prst="straightConnector1">
              <a:avLst/>
            </a:prstGeom>
            <a:noFill/>
            <a:ln cap="flat" cmpd="sng" w="31675">
              <a:solidFill>
                <a:srgbClr val="000000"/>
              </a:solidFill>
              <a:prstDash val="solid"/>
              <a:miter lim="8000"/>
              <a:headEnd len="sm" w="sm" type="none"/>
              <a:tailEnd len="sm" w="sm" type="none"/>
            </a:ln>
          </p:spPr>
        </p:cxnSp>
        <p:cxnSp>
          <p:nvCxnSpPr>
            <p:cNvPr id="342" name="Google Shape;342;p17"/>
            <p:cNvCxnSpPr/>
            <p:nvPr/>
          </p:nvCxnSpPr>
          <p:spPr>
            <a:xfrm>
              <a:off x="2014200" y="3625560"/>
              <a:ext cx="131040" cy="1440"/>
            </a:xfrm>
            <a:prstGeom prst="straightConnector1">
              <a:avLst/>
            </a:prstGeom>
            <a:noFill/>
            <a:ln cap="flat" cmpd="sng" w="31675">
              <a:solidFill>
                <a:srgbClr val="000000"/>
              </a:solidFill>
              <a:prstDash val="solid"/>
              <a:miter lim="8000"/>
              <a:headEnd len="sm" w="sm" type="none"/>
              <a:tailEnd len="sm" w="sm" type="none"/>
            </a:ln>
          </p:spPr>
        </p:cxnSp>
        <p:cxnSp>
          <p:nvCxnSpPr>
            <p:cNvPr id="343" name="Google Shape;343;p17"/>
            <p:cNvCxnSpPr/>
            <p:nvPr/>
          </p:nvCxnSpPr>
          <p:spPr>
            <a:xfrm>
              <a:off x="2014200" y="5288040"/>
              <a:ext cx="131040" cy="2160"/>
            </a:xfrm>
            <a:prstGeom prst="straightConnector1">
              <a:avLst/>
            </a:prstGeom>
            <a:noFill/>
            <a:ln cap="flat" cmpd="sng" w="31675">
              <a:solidFill>
                <a:srgbClr val="000000"/>
              </a:solidFill>
              <a:prstDash val="solid"/>
              <a:miter lim="8000"/>
              <a:headEnd len="sm" w="sm" type="none"/>
              <a:tailEnd len="sm" w="sm" type="none"/>
            </a:ln>
          </p:spPr>
        </p:cxnSp>
        <p:cxnSp>
          <p:nvCxnSpPr>
            <p:cNvPr id="344" name="Google Shape;344;p17"/>
            <p:cNvCxnSpPr/>
            <p:nvPr/>
          </p:nvCxnSpPr>
          <p:spPr>
            <a:xfrm>
              <a:off x="2019240" y="2780280"/>
              <a:ext cx="101520" cy="1440"/>
            </a:xfrm>
            <a:prstGeom prst="straightConnector1">
              <a:avLst/>
            </a:prstGeom>
            <a:noFill/>
            <a:ln cap="flat" cmpd="sng" w="31675">
              <a:solidFill>
                <a:srgbClr val="000000"/>
              </a:solidFill>
              <a:prstDash val="solid"/>
              <a:miter lim="8000"/>
              <a:headEnd len="sm" w="sm" type="none"/>
              <a:tailEnd len="sm" w="sm" type="none"/>
            </a:ln>
          </p:spPr>
        </p:cxnSp>
        <p:cxnSp>
          <p:nvCxnSpPr>
            <p:cNvPr id="345" name="Google Shape;345;p17"/>
            <p:cNvCxnSpPr/>
            <p:nvPr/>
          </p:nvCxnSpPr>
          <p:spPr>
            <a:xfrm>
              <a:off x="2014200" y="4455000"/>
              <a:ext cx="101160" cy="2160"/>
            </a:xfrm>
            <a:prstGeom prst="straightConnector1">
              <a:avLst/>
            </a:prstGeom>
            <a:noFill/>
            <a:ln cap="flat" cmpd="sng" w="31675">
              <a:solidFill>
                <a:srgbClr val="000000"/>
              </a:solidFill>
              <a:prstDash val="solid"/>
              <a:miter lim="8000"/>
              <a:headEnd len="sm" w="sm" type="none"/>
              <a:tailEnd len="sm" w="sm" type="none"/>
            </a:ln>
          </p:spPr>
        </p:cxnSp>
      </p:grpSp>
      <p:grpSp>
        <p:nvGrpSpPr>
          <p:cNvPr id="346" name="Google Shape;346;p17"/>
          <p:cNvGrpSpPr/>
          <p:nvPr/>
        </p:nvGrpSpPr>
        <p:grpSpPr>
          <a:xfrm>
            <a:off x="7943040" y="1954800"/>
            <a:ext cx="136440" cy="3338280"/>
            <a:chOff x="7943040" y="1954800"/>
            <a:chExt cx="136440" cy="3338280"/>
          </a:xfrm>
        </p:grpSpPr>
        <p:cxnSp>
          <p:nvCxnSpPr>
            <p:cNvPr id="347" name="Google Shape;347;p17"/>
            <p:cNvCxnSpPr/>
            <p:nvPr/>
          </p:nvCxnSpPr>
          <p:spPr>
            <a:xfrm>
              <a:off x="7948080" y="1954800"/>
              <a:ext cx="131400" cy="1440"/>
            </a:xfrm>
            <a:prstGeom prst="straightConnector1">
              <a:avLst/>
            </a:prstGeom>
            <a:noFill/>
            <a:ln cap="flat" cmpd="sng" w="31675">
              <a:solidFill>
                <a:srgbClr val="000000"/>
              </a:solidFill>
              <a:prstDash val="solid"/>
              <a:miter lim="8000"/>
              <a:headEnd len="sm" w="sm" type="none"/>
              <a:tailEnd len="sm" w="sm" type="none"/>
            </a:ln>
          </p:spPr>
        </p:cxnSp>
        <p:cxnSp>
          <p:nvCxnSpPr>
            <p:cNvPr id="348" name="Google Shape;348;p17"/>
            <p:cNvCxnSpPr/>
            <p:nvPr/>
          </p:nvCxnSpPr>
          <p:spPr>
            <a:xfrm>
              <a:off x="7943040" y="3629160"/>
              <a:ext cx="131040" cy="1440"/>
            </a:xfrm>
            <a:prstGeom prst="straightConnector1">
              <a:avLst/>
            </a:prstGeom>
            <a:noFill/>
            <a:ln cap="flat" cmpd="sng" w="31675">
              <a:solidFill>
                <a:srgbClr val="000000"/>
              </a:solidFill>
              <a:prstDash val="solid"/>
              <a:miter lim="8000"/>
              <a:headEnd len="sm" w="sm" type="none"/>
              <a:tailEnd len="sm" w="sm" type="none"/>
            </a:ln>
          </p:spPr>
        </p:cxnSp>
        <p:cxnSp>
          <p:nvCxnSpPr>
            <p:cNvPr id="349" name="Google Shape;349;p17"/>
            <p:cNvCxnSpPr/>
            <p:nvPr/>
          </p:nvCxnSpPr>
          <p:spPr>
            <a:xfrm>
              <a:off x="7943040" y="5291640"/>
              <a:ext cx="131040" cy="1440"/>
            </a:xfrm>
            <a:prstGeom prst="straightConnector1">
              <a:avLst/>
            </a:prstGeom>
            <a:noFill/>
            <a:ln cap="flat" cmpd="sng" w="31675">
              <a:solidFill>
                <a:srgbClr val="000000"/>
              </a:solidFill>
              <a:prstDash val="solid"/>
              <a:miter lim="8000"/>
              <a:headEnd len="sm" w="sm" type="none"/>
              <a:tailEnd len="sm" w="sm" type="none"/>
            </a:ln>
          </p:spPr>
        </p:cxnSp>
        <p:cxnSp>
          <p:nvCxnSpPr>
            <p:cNvPr id="350" name="Google Shape;350;p17"/>
            <p:cNvCxnSpPr/>
            <p:nvPr/>
          </p:nvCxnSpPr>
          <p:spPr>
            <a:xfrm>
              <a:off x="7948080" y="2783880"/>
              <a:ext cx="101520" cy="1440"/>
            </a:xfrm>
            <a:prstGeom prst="straightConnector1">
              <a:avLst/>
            </a:prstGeom>
            <a:noFill/>
            <a:ln cap="flat" cmpd="sng" w="31675">
              <a:solidFill>
                <a:srgbClr val="000000"/>
              </a:solidFill>
              <a:prstDash val="solid"/>
              <a:miter lim="8000"/>
              <a:headEnd len="sm" w="sm" type="none"/>
              <a:tailEnd len="sm" w="sm" type="none"/>
            </a:ln>
          </p:spPr>
        </p:cxnSp>
        <p:cxnSp>
          <p:nvCxnSpPr>
            <p:cNvPr id="351" name="Google Shape;351;p17"/>
            <p:cNvCxnSpPr/>
            <p:nvPr/>
          </p:nvCxnSpPr>
          <p:spPr>
            <a:xfrm>
              <a:off x="7943040" y="4458600"/>
              <a:ext cx="101160" cy="1440"/>
            </a:xfrm>
            <a:prstGeom prst="straightConnector1">
              <a:avLst/>
            </a:prstGeom>
            <a:noFill/>
            <a:ln cap="flat" cmpd="sng" w="31675">
              <a:solidFill>
                <a:srgbClr val="000000"/>
              </a:solidFill>
              <a:prstDash val="solid"/>
              <a:miter lim="8000"/>
              <a:headEnd len="sm" w="sm" type="none"/>
              <a:tailEnd len="sm" w="sm" type="none"/>
            </a:ln>
          </p:spPr>
        </p:cxnSp>
      </p:grpSp>
      <p:cxnSp>
        <p:nvCxnSpPr>
          <p:cNvPr id="352" name="Google Shape;352;p17"/>
          <p:cNvCxnSpPr/>
          <p:nvPr/>
        </p:nvCxnSpPr>
        <p:spPr>
          <a:xfrm flipH="1" rot="10800000">
            <a:off x="5041440" y="5472000"/>
            <a:ext cx="2160" cy="152280"/>
          </a:xfrm>
          <a:prstGeom prst="straightConnector1">
            <a:avLst/>
          </a:prstGeom>
          <a:noFill/>
          <a:ln cap="flat" cmpd="sng" w="31675">
            <a:solidFill>
              <a:srgbClr val="000000"/>
            </a:solidFill>
            <a:prstDash val="solid"/>
            <a:miter lim="8000"/>
            <a:headEnd len="sm" w="sm" type="none"/>
            <a:tailEnd len="sm" w="sm" type="none"/>
          </a:ln>
        </p:spPr>
      </p:cxnSp>
      <p:cxnSp>
        <p:nvCxnSpPr>
          <p:cNvPr id="353" name="Google Shape;353;p17"/>
          <p:cNvCxnSpPr/>
          <p:nvPr/>
        </p:nvCxnSpPr>
        <p:spPr>
          <a:xfrm flipH="1" rot="10800000">
            <a:off x="5041440" y="1599120"/>
            <a:ext cx="2160" cy="152280"/>
          </a:xfrm>
          <a:prstGeom prst="straightConnector1">
            <a:avLst/>
          </a:prstGeom>
          <a:noFill/>
          <a:ln cap="flat" cmpd="sng" w="31675">
            <a:solidFill>
              <a:srgbClr val="000000"/>
            </a:solidFill>
            <a:prstDash val="solid"/>
            <a:miter lim="8000"/>
            <a:headEnd len="sm" w="sm" type="none"/>
            <a:tailEnd len="sm" w="sm" type="none"/>
          </a:ln>
        </p:spPr>
      </p:cxnSp>
      <p:cxnSp>
        <p:nvCxnSpPr>
          <p:cNvPr id="354" name="Google Shape;354;p17"/>
          <p:cNvCxnSpPr/>
          <p:nvPr/>
        </p:nvCxnSpPr>
        <p:spPr>
          <a:xfrm>
            <a:off x="2008800" y="3603240"/>
            <a:ext cx="6071040" cy="22680"/>
          </a:xfrm>
          <a:prstGeom prst="straightConnector1">
            <a:avLst/>
          </a:prstGeom>
          <a:noFill/>
          <a:ln cap="rnd" cmpd="sng" w="31675">
            <a:solidFill>
              <a:srgbClr val="000000"/>
            </a:solidFill>
            <a:prstDash val="dashDot"/>
            <a:miter lim="8000"/>
            <a:headEnd len="sm" w="sm" type="none"/>
            <a:tailEnd len="sm" w="sm" type="none"/>
          </a:ln>
        </p:spPr>
      </p:cxnSp>
      <p:sp>
        <p:nvSpPr>
          <p:cNvPr id="355" name="Google Shape;355;p17"/>
          <p:cNvSpPr/>
          <p:nvPr/>
        </p:nvSpPr>
        <p:spPr>
          <a:xfrm rot="1860000">
            <a:off x="2854440" y="4381920"/>
            <a:ext cx="893880" cy="42768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Ω</a:t>
            </a:r>
            <a:r>
              <a:rPr b="0" baseline="-25000" lang="en-GB" sz="2000" strike="noStrike">
                <a:latin typeface="Verdana"/>
                <a:ea typeface="Verdana"/>
                <a:cs typeface="Verdana"/>
                <a:sym typeface="Verdana"/>
              </a:rPr>
              <a:t>m</a:t>
            </a:r>
            <a:r>
              <a:rPr b="0" lang="en-GB" sz="2000" strike="noStrike">
                <a:latin typeface="Verdana"/>
                <a:ea typeface="Verdana"/>
                <a:cs typeface="Verdana"/>
                <a:sym typeface="Verdana"/>
              </a:rPr>
              <a:t>=1</a:t>
            </a:r>
            <a:endParaRPr b="0" sz="2000" strike="noStrike">
              <a:latin typeface="Verdana"/>
              <a:ea typeface="Verdana"/>
              <a:cs typeface="Verdana"/>
              <a:sym typeface="Verdana"/>
            </a:endParaRPr>
          </a:p>
        </p:txBody>
      </p:sp>
      <p:sp>
        <p:nvSpPr>
          <p:cNvPr id="356" name="Google Shape;356;p17"/>
          <p:cNvSpPr/>
          <p:nvPr/>
        </p:nvSpPr>
        <p:spPr>
          <a:xfrm>
            <a:off x="3713040" y="3664440"/>
            <a:ext cx="750600" cy="38952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Ω=0</a:t>
            </a:r>
            <a:endParaRPr b="0" sz="2000" strike="noStrike">
              <a:latin typeface="Verdana"/>
              <a:ea typeface="Verdana"/>
              <a:cs typeface="Verdana"/>
              <a:sym typeface="Verdana"/>
            </a:endParaRPr>
          </a:p>
        </p:txBody>
      </p:sp>
      <p:sp>
        <p:nvSpPr>
          <p:cNvPr id="357" name="Google Shape;357;p17"/>
          <p:cNvSpPr/>
          <p:nvPr/>
        </p:nvSpPr>
        <p:spPr>
          <a:xfrm>
            <a:off x="5226120" y="2791440"/>
            <a:ext cx="2454480" cy="42768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Ω</a:t>
            </a:r>
            <a:r>
              <a:rPr b="0" baseline="-25000" lang="en-GB" sz="2000" strike="noStrike">
                <a:latin typeface="Verdana"/>
                <a:ea typeface="Verdana"/>
                <a:cs typeface="Verdana"/>
                <a:sym typeface="Verdana"/>
              </a:rPr>
              <a:t>M</a:t>
            </a:r>
            <a:r>
              <a:rPr b="0" lang="en-GB" sz="2000" strike="noStrike">
                <a:latin typeface="Verdana"/>
                <a:ea typeface="Verdana"/>
                <a:cs typeface="Verdana"/>
                <a:sym typeface="Verdana"/>
              </a:rPr>
              <a:t>=0.27</a:t>
            </a:r>
            <a:r>
              <a:rPr b="0" baseline="-25000" lang="en-GB" sz="2000" strike="noStrike">
                <a:latin typeface="Verdana"/>
                <a:ea typeface="Verdana"/>
                <a:cs typeface="Verdana"/>
                <a:sym typeface="Verdana"/>
              </a:rPr>
              <a:t>, </a:t>
            </a:r>
            <a:r>
              <a:rPr b="0" lang="en-GB" sz="2000" strike="noStrike">
                <a:latin typeface="Verdana"/>
                <a:ea typeface="Verdana"/>
                <a:cs typeface="Verdana"/>
                <a:sym typeface="Verdana"/>
              </a:rPr>
              <a:t>Ω</a:t>
            </a:r>
            <a:r>
              <a:rPr b="0" baseline="-25000" lang="en-GB" sz="2000" strike="noStrike">
                <a:latin typeface="Noto Sans Symbols"/>
                <a:ea typeface="Noto Sans Symbols"/>
                <a:cs typeface="Noto Sans Symbols"/>
                <a:sym typeface="Noto Sans Symbols"/>
              </a:rPr>
              <a:t>Λ</a:t>
            </a:r>
            <a:r>
              <a:rPr b="0" lang="en-GB" sz="2000" strike="noStrike">
                <a:latin typeface="Verdana"/>
                <a:ea typeface="Verdana"/>
                <a:cs typeface="Verdana"/>
                <a:sym typeface="Verdana"/>
              </a:rPr>
              <a:t>=0.73</a:t>
            </a:r>
            <a:endParaRPr b="0" sz="2000" strike="noStrike">
              <a:latin typeface="Verdana"/>
              <a:ea typeface="Verdana"/>
              <a:cs typeface="Verdana"/>
              <a:sym typeface="Verdan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p18"/>
          <p:cNvPicPr preferRelativeResize="0"/>
          <p:nvPr/>
        </p:nvPicPr>
        <p:blipFill rotWithShape="1">
          <a:blip r:embed="rId3">
            <a:alphaModFix/>
          </a:blip>
          <a:srcRect b="12186" l="10710" r="3444" t="3326"/>
          <a:stretch/>
        </p:blipFill>
        <p:spPr>
          <a:xfrm>
            <a:off x="2595240" y="1551960"/>
            <a:ext cx="5190480" cy="5108400"/>
          </a:xfrm>
          <a:prstGeom prst="rect">
            <a:avLst/>
          </a:prstGeom>
          <a:noFill/>
          <a:ln>
            <a:noFill/>
          </a:ln>
        </p:spPr>
      </p:pic>
      <p:grpSp>
        <p:nvGrpSpPr>
          <p:cNvPr id="364" name="Google Shape;364;p18"/>
          <p:cNvGrpSpPr/>
          <p:nvPr/>
        </p:nvGrpSpPr>
        <p:grpSpPr>
          <a:xfrm>
            <a:off x="2596680" y="1566360"/>
            <a:ext cx="5188680" cy="5094000"/>
            <a:chOff x="2596680" y="1566360"/>
            <a:chExt cx="5188680" cy="5094000"/>
          </a:xfrm>
        </p:grpSpPr>
        <p:pic>
          <p:nvPicPr>
            <p:cNvPr id="365" name="Google Shape;365;p18"/>
            <p:cNvPicPr preferRelativeResize="0"/>
            <p:nvPr/>
          </p:nvPicPr>
          <p:blipFill rotWithShape="1">
            <a:blip r:embed="rId4">
              <a:alphaModFix/>
            </a:blip>
            <a:srcRect b="12186" l="10739" r="3444" t="3558"/>
            <a:stretch/>
          </p:blipFill>
          <p:spPr>
            <a:xfrm>
              <a:off x="2596680" y="1566360"/>
              <a:ext cx="5188680" cy="5094000"/>
            </a:xfrm>
            <a:prstGeom prst="rect">
              <a:avLst/>
            </a:prstGeom>
            <a:noFill/>
            <a:ln>
              <a:noFill/>
            </a:ln>
          </p:spPr>
        </p:pic>
        <p:sp>
          <p:nvSpPr>
            <p:cNvPr id="366" name="Google Shape;366;p18"/>
            <p:cNvSpPr/>
            <p:nvPr/>
          </p:nvSpPr>
          <p:spPr>
            <a:xfrm>
              <a:off x="5980680" y="5963760"/>
              <a:ext cx="1453320" cy="3931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FF0000"/>
                  </a:solidFill>
                  <a:latin typeface="Noto Sans Symbols"/>
                  <a:ea typeface="Noto Sans Symbols"/>
                  <a:cs typeface="Noto Sans Symbols"/>
                  <a:sym typeface="Noto Sans Symbols"/>
                </a:rPr>
                <a:t>σ</a:t>
              </a:r>
              <a:r>
                <a:rPr b="0" lang="en-GB" sz="1800" strike="noStrike">
                  <a:solidFill>
                    <a:srgbClr val="FF0000"/>
                  </a:solidFill>
                  <a:latin typeface="Verdana"/>
                  <a:ea typeface="Verdana"/>
                  <a:cs typeface="Verdana"/>
                  <a:sym typeface="Verdana"/>
                </a:rPr>
                <a:t>(H</a:t>
              </a:r>
              <a:r>
                <a:rPr b="0" baseline="-25000" lang="en-GB" sz="1800" strike="noStrike">
                  <a:solidFill>
                    <a:srgbClr val="FF0000"/>
                  </a:solidFill>
                  <a:latin typeface="Verdana"/>
                  <a:ea typeface="Verdana"/>
                  <a:cs typeface="Verdana"/>
                  <a:sym typeface="Verdana"/>
                </a:rPr>
                <a:t>0</a:t>
              </a:r>
              <a:r>
                <a:rPr b="0" lang="en-GB" sz="1800" strike="noStrike">
                  <a:solidFill>
                    <a:srgbClr val="FF0000"/>
                  </a:solidFill>
                  <a:latin typeface="Verdana"/>
                  <a:ea typeface="Verdana"/>
                  <a:cs typeface="Verdana"/>
                  <a:sym typeface="Verdana"/>
                </a:rPr>
                <a:t>)=10%</a:t>
              </a:r>
              <a:endParaRPr b="0" sz="1800" strike="noStrike">
                <a:latin typeface="Verdana"/>
                <a:ea typeface="Verdana"/>
                <a:cs typeface="Verdana"/>
                <a:sym typeface="Verdana"/>
              </a:endParaRPr>
            </a:p>
          </p:txBody>
        </p:sp>
      </p:grpSp>
      <p:grpSp>
        <p:nvGrpSpPr>
          <p:cNvPr id="367" name="Google Shape;367;p18"/>
          <p:cNvGrpSpPr/>
          <p:nvPr/>
        </p:nvGrpSpPr>
        <p:grpSpPr>
          <a:xfrm>
            <a:off x="2602080" y="1559160"/>
            <a:ext cx="5190480" cy="5101200"/>
            <a:chOff x="2602080" y="1559160"/>
            <a:chExt cx="5190480" cy="5101200"/>
          </a:xfrm>
        </p:grpSpPr>
        <p:pic>
          <p:nvPicPr>
            <p:cNvPr id="368" name="Google Shape;368;p18"/>
            <p:cNvPicPr preferRelativeResize="0"/>
            <p:nvPr/>
          </p:nvPicPr>
          <p:blipFill rotWithShape="1">
            <a:blip r:embed="rId5">
              <a:alphaModFix/>
            </a:blip>
            <a:srcRect b="12186" l="10828" r="3326" t="3445"/>
            <a:stretch/>
          </p:blipFill>
          <p:spPr>
            <a:xfrm>
              <a:off x="2602080" y="1559160"/>
              <a:ext cx="5190480" cy="5101200"/>
            </a:xfrm>
            <a:prstGeom prst="rect">
              <a:avLst/>
            </a:prstGeom>
            <a:noFill/>
            <a:ln>
              <a:noFill/>
            </a:ln>
          </p:spPr>
        </p:pic>
        <p:sp>
          <p:nvSpPr>
            <p:cNvPr id="369" name="Google Shape;369;p18"/>
            <p:cNvSpPr/>
            <p:nvPr/>
          </p:nvSpPr>
          <p:spPr>
            <a:xfrm>
              <a:off x="6158160" y="5963760"/>
              <a:ext cx="1308600" cy="3931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FF0000"/>
                  </a:solidFill>
                  <a:latin typeface="Noto Sans Symbols"/>
                  <a:ea typeface="Noto Sans Symbols"/>
                  <a:cs typeface="Noto Sans Symbols"/>
                  <a:sym typeface="Noto Sans Symbols"/>
                </a:rPr>
                <a:t>σ</a:t>
              </a:r>
              <a:r>
                <a:rPr b="0" lang="en-GB" sz="1800" strike="noStrike">
                  <a:solidFill>
                    <a:srgbClr val="FF0000"/>
                  </a:solidFill>
                  <a:latin typeface="Verdana"/>
                  <a:ea typeface="Verdana"/>
                  <a:cs typeface="Verdana"/>
                  <a:sym typeface="Verdana"/>
                </a:rPr>
                <a:t>(H</a:t>
              </a:r>
              <a:r>
                <a:rPr b="0" baseline="-25000" lang="en-GB" sz="1800" strike="noStrike">
                  <a:solidFill>
                    <a:srgbClr val="FF0000"/>
                  </a:solidFill>
                  <a:latin typeface="Verdana"/>
                  <a:ea typeface="Verdana"/>
                  <a:cs typeface="Verdana"/>
                  <a:sym typeface="Verdana"/>
                </a:rPr>
                <a:t>0</a:t>
              </a:r>
              <a:r>
                <a:rPr b="0" lang="en-GB" sz="1800" strike="noStrike">
                  <a:solidFill>
                    <a:srgbClr val="FF0000"/>
                  </a:solidFill>
                  <a:latin typeface="Verdana"/>
                  <a:ea typeface="Verdana"/>
                  <a:cs typeface="Verdana"/>
                  <a:sym typeface="Verdana"/>
                </a:rPr>
                <a:t>)=5%</a:t>
              </a:r>
              <a:endParaRPr b="0" sz="1800" strike="noStrike">
                <a:latin typeface="Verdana"/>
                <a:ea typeface="Verdana"/>
                <a:cs typeface="Verdana"/>
                <a:sym typeface="Verdana"/>
              </a:endParaRPr>
            </a:p>
          </p:txBody>
        </p:sp>
      </p:grpSp>
      <p:sp>
        <p:nvSpPr>
          <p:cNvPr id="370" name="Google Shape;370;p18"/>
          <p:cNvSpPr txBox="1"/>
          <p:nvPr/>
        </p:nvSpPr>
        <p:spPr>
          <a:xfrm>
            <a:off x="1005840" y="0"/>
            <a:ext cx="806184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000000"/>
                </a:solidFill>
                <a:latin typeface="Arial"/>
                <a:ea typeface="Arial"/>
                <a:cs typeface="Arial"/>
                <a:sym typeface="Arial"/>
              </a:rPr>
              <a:t>CMB Degeneracy</a:t>
            </a:r>
            <a:endParaRPr b="1" sz="4400" strike="noStrike">
              <a:solidFill>
                <a:srgbClr val="333333"/>
              </a:solidFill>
              <a:latin typeface="Arial"/>
              <a:ea typeface="Arial"/>
              <a:cs typeface="Arial"/>
              <a:sym typeface="Arial"/>
            </a:endParaRPr>
          </a:p>
        </p:txBody>
      </p:sp>
      <p:sp>
        <p:nvSpPr>
          <p:cNvPr id="371" name="Google Shape;371;p18"/>
          <p:cNvSpPr/>
          <p:nvPr/>
        </p:nvSpPr>
        <p:spPr>
          <a:xfrm>
            <a:off x="2603880" y="1559160"/>
            <a:ext cx="5190480" cy="5103000"/>
          </a:xfrm>
          <a:prstGeom prst="rect">
            <a:avLst/>
          </a:prstGeom>
          <a:noFill/>
          <a:ln cap="flat" cmpd="sng" w="25550">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4982040" y="6928200"/>
            <a:ext cx="644040" cy="5360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800" strike="noStrike">
                <a:solidFill>
                  <a:srgbClr val="000000"/>
                </a:solidFill>
                <a:latin typeface="Noto Sans Symbols"/>
                <a:ea typeface="Noto Sans Symbols"/>
                <a:cs typeface="Noto Sans Symbols"/>
                <a:sym typeface="Noto Sans Symbols"/>
              </a:rPr>
              <a:t>Ω</a:t>
            </a:r>
            <a:r>
              <a:rPr b="0" baseline="-25000" lang="en-GB" sz="2650" strike="noStrike">
                <a:solidFill>
                  <a:srgbClr val="000000"/>
                </a:solidFill>
                <a:latin typeface="Verdana"/>
                <a:ea typeface="Verdana"/>
                <a:cs typeface="Verdana"/>
                <a:sym typeface="Verdana"/>
              </a:rPr>
              <a:t>m</a:t>
            </a:r>
            <a:endParaRPr b="0" sz="2650" strike="noStrike">
              <a:latin typeface="Verdana"/>
              <a:ea typeface="Verdana"/>
              <a:cs typeface="Verdana"/>
              <a:sym typeface="Verdana"/>
            </a:endParaRPr>
          </a:p>
        </p:txBody>
      </p:sp>
      <p:sp>
        <p:nvSpPr>
          <p:cNvPr id="373" name="Google Shape;373;p18"/>
          <p:cNvSpPr/>
          <p:nvPr/>
        </p:nvSpPr>
        <p:spPr>
          <a:xfrm>
            <a:off x="1301760" y="3503160"/>
            <a:ext cx="471960" cy="5068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800" strike="noStrike">
                <a:solidFill>
                  <a:srgbClr val="000000"/>
                </a:solidFill>
                <a:latin typeface="Verdana"/>
                <a:ea typeface="Verdana"/>
                <a:cs typeface="Verdana"/>
                <a:sym typeface="Verdana"/>
              </a:rPr>
              <a:t>w</a:t>
            </a:r>
            <a:endParaRPr b="0" sz="2800" strike="noStrike">
              <a:latin typeface="Verdana"/>
              <a:ea typeface="Verdana"/>
              <a:cs typeface="Verdana"/>
              <a:sym typeface="Verdana"/>
            </a:endParaRPr>
          </a:p>
        </p:txBody>
      </p:sp>
      <p:sp>
        <p:nvSpPr>
          <p:cNvPr id="374" name="Google Shape;374;p18"/>
          <p:cNvSpPr/>
          <p:nvPr/>
        </p:nvSpPr>
        <p:spPr>
          <a:xfrm>
            <a:off x="1903680" y="5472000"/>
            <a:ext cx="6760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solidFill>
                  <a:srgbClr val="000000"/>
                </a:solidFill>
                <a:latin typeface="Verdana"/>
                <a:ea typeface="Verdana"/>
                <a:cs typeface="Verdana"/>
                <a:sym typeface="Verdana"/>
              </a:rPr>
              <a:t>-1.0</a:t>
            </a:r>
            <a:endParaRPr b="0" sz="2000" strike="noStrike">
              <a:latin typeface="Verdana"/>
              <a:ea typeface="Verdana"/>
              <a:cs typeface="Verdana"/>
              <a:sym typeface="Verdana"/>
            </a:endParaRPr>
          </a:p>
        </p:txBody>
      </p:sp>
      <p:sp>
        <p:nvSpPr>
          <p:cNvPr id="375" name="Google Shape;375;p18"/>
          <p:cNvSpPr/>
          <p:nvPr/>
        </p:nvSpPr>
        <p:spPr>
          <a:xfrm>
            <a:off x="1903680" y="2929320"/>
            <a:ext cx="6760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solidFill>
                  <a:srgbClr val="000000"/>
                </a:solidFill>
                <a:latin typeface="Verdana"/>
                <a:ea typeface="Verdana"/>
                <a:cs typeface="Verdana"/>
                <a:sym typeface="Verdana"/>
              </a:rPr>
              <a:t>-0.6</a:t>
            </a:r>
            <a:endParaRPr b="0" sz="2000" strike="noStrike">
              <a:latin typeface="Verdana"/>
              <a:ea typeface="Verdana"/>
              <a:cs typeface="Verdana"/>
              <a:sym typeface="Verdana"/>
            </a:endParaRPr>
          </a:p>
        </p:txBody>
      </p:sp>
      <p:sp>
        <p:nvSpPr>
          <p:cNvPr id="376" name="Google Shape;376;p18"/>
          <p:cNvSpPr/>
          <p:nvPr/>
        </p:nvSpPr>
        <p:spPr>
          <a:xfrm>
            <a:off x="2646360" y="664812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solidFill>
                  <a:srgbClr val="000000"/>
                </a:solidFill>
                <a:latin typeface="Verdana"/>
                <a:ea typeface="Verdana"/>
                <a:cs typeface="Verdana"/>
                <a:sym typeface="Verdana"/>
              </a:rPr>
              <a:t>0.2</a:t>
            </a:r>
            <a:endParaRPr b="0" sz="2000" strike="noStrike">
              <a:latin typeface="Verdana"/>
              <a:ea typeface="Verdana"/>
              <a:cs typeface="Verdana"/>
              <a:sym typeface="Verdana"/>
            </a:endParaRPr>
          </a:p>
        </p:txBody>
      </p:sp>
      <p:sp>
        <p:nvSpPr>
          <p:cNvPr id="377" name="Google Shape;377;p18"/>
          <p:cNvSpPr/>
          <p:nvPr/>
        </p:nvSpPr>
        <p:spPr>
          <a:xfrm>
            <a:off x="5869800" y="664812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solidFill>
                  <a:srgbClr val="000000"/>
                </a:solidFill>
                <a:latin typeface="Verdana"/>
                <a:ea typeface="Verdana"/>
                <a:cs typeface="Verdana"/>
                <a:sym typeface="Verdana"/>
              </a:rPr>
              <a:t>0.4</a:t>
            </a:r>
            <a:endParaRPr b="0" sz="2000" strike="noStrike">
              <a:latin typeface="Verdana"/>
              <a:ea typeface="Verdana"/>
              <a:cs typeface="Verdana"/>
              <a:sym typeface="Verdana"/>
            </a:endParaRPr>
          </a:p>
        </p:txBody>
      </p:sp>
      <p:cxnSp>
        <p:nvCxnSpPr>
          <p:cNvPr id="378" name="Google Shape;378;p18"/>
          <p:cNvCxnSpPr/>
          <p:nvPr/>
        </p:nvCxnSpPr>
        <p:spPr>
          <a:xfrm>
            <a:off x="2614320" y="314820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379" name="Google Shape;379;p18"/>
          <p:cNvCxnSpPr/>
          <p:nvPr/>
        </p:nvCxnSpPr>
        <p:spPr>
          <a:xfrm>
            <a:off x="2603880" y="442584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380" name="Google Shape;380;p18"/>
          <p:cNvCxnSpPr/>
          <p:nvPr/>
        </p:nvCxnSpPr>
        <p:spPr>
          <a:xfrm>
            <a:off x="2593080" y="569628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381" name="Google Shape;381;p18"/>
          <p:cNvCxnSpPr/>
          <p:nvPr/>
        </p:nvCxnSpPr>
        <p:spPr>
          <a:xfrm>
            <a:off x="2602080" y="1875960"/>
            <a:ext cx="150480" cy="2160"/>
          </a:xfrm>
          <a:prstGeom prst="straightConnector1">
            <a:avLst/>
          </a:prstGeom>
          <a:noFill/>
          <a:ln cap="flat" cmpd="sng" w="31675">
            <a:solidFill>
              <a:srgbClr val="000000"/>
            </a:solidFill>
            <a:prstDash val="solid"/>
            <a:miter lim="8000"/>
            <a:headEnd len="sm" w="sm" type="none"/>
            <a:tailEnd len="sm" w="sm" type="none"/>
          </a:ln>
        </p:spPr>
      </p:cxnSp>
      <p:sp>
        <p:nvSpPr>
          <p:cNvPr id="382" name="Google Shape;382;p18"/>
          <p:cNvSpPr/>
          <p:nvPr/>
        </p:nvSpPr>
        <p:spPr>
          <a:xfrm>
            <a:off x="1903680" y="4210560"/>
            <a:ext cx="6760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solidFill>
                  <a:srgbClr val="000000"/>
                </a:solidFill>
                <a:latin typeface="Verdana"/>
                <a:ea typeface="Verdana"/>
                <a:cs typeface="Verdana"/>
                <a:sym typeface="Verdana"/>
              </a:rPr>
              <a:t>-0.8</a:t>
            </a:r>
            <a:endParaRPr b="0" sz="2000" strike="noStrike">
              <a:latin typeface="Verdana"/>
              <a:ea typeface="Verdana"/>
              <a:cs typeface="Verdana"/>
              <a:sym typeface="Verdana"/>
            </a:endParaRPr>
          </a:p>
        </p:txBody>
      </p:sp>
      <p:sp>
        <p:nvSpPr>
          <p:cNvPr id="383" name="Google Shape;383;p18"/>
          <p:cNvSpPr/>
          <p:nvPr/>
        </p:nvSpPr>
        <p:spPr>
          <a:xfrm>
            <a:off x="1903680" y="1648440"/>
            <a:ext cx="6760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solidFill>
                  <a:srgbClr val="000000"/>
                </a:solidFill>
                <a:latin typeface="Verdana"/>
                <a:ea typeface="Verdana"/>
                <a:cs typeface="Verdana"/>
                <a:sym typeface="Verdana"/>
              </a:rPr>
              <a:t>-0.4</a:t>
            </a:r>
            <a:endParaRPr b="0" sz="2000" strike="noStrike">
              <a:latin typeface="Verdana"/>
              <a:ea typeface="Verdana"/>
              <a:cs typeface="Verdana"/>
              <a:sym typeface="Verdana"/>
            </a:endParaRPr>
          </a:p>
        </p:txBody>
      </p:sp>
      <p:cxnSp>
        <p:nvCxnSpPr>
          <p:cNvPr id="384" name="Google Shape;384;p18"/>
          <p:cNvCxnSpPr/>
          <p:nvPr/>
        </p:nvCxnSpPr>
        <p:spPr>
          <a:xfrm flipH="1" rot="10800000">
            <a:off x="2933280" y="6511680"/>
            <a:ext cx="1440" cy="154080"/>
          </a:xfrm>
          <a:prstGeom prst="straightConnector1">
            <a:avLst/>
          </a:prstGeom>
          <a:noFill/>
          <a:ln cap="flat" cmpd="sng" w="31675">
            <a:solidFill>
              <a:srgbClr val="000000"/>
            </a:solidFill>
            <a:prstDash val="solid"/>
            <a:miter lim="8000"/>
            <a:headEnd len="sm" w="sm" type="none"/>
            <a:tailEnd len="sm" w="sm" type="none"/>
          </a:ln>
        </p:spPr>
      </p:cxnSp>
      <p:cxnSp>
        <p:nvCxnSpPr>
          <p:cNvPr id="385" name="Google Shape;385;p18"/>
          <p:cNvCxnSpPr/>
          <p:nvPr/>
        </p:nvCxnSpPr>
        <p:spPr>
          <a:xfrm flipH="1" rot="10800000">
            <a:off x="4553640" y="6503040"/>
            <a:ext cx="2160" cy="154080"/>
          </a:xfrm>
          <a:prstGeom prst="straightConnector1">
            <a:avLst/>
          </a:prstGeom>
          <a:noFill/>
          <a:ln cap="flat" cmpd="sng" w="31675">
            <a:solidFill>
              <a:srgbClr val="000000"/>
            </a:solidFill>
            <a:prstDash val="solid"/>
            <a:miter lim="8000"/>
            <a:headEnd len="sm" w="sm" type="none"/>
            <a:tailEnd len="sm" w="sm" type="none"/>
          </a:ln>
        </p:spPr>
      </p:cxnSp>
      <p:cxnSp>
        <p:nvCxnSpPr>
          <p:cNvPr id="386" name="Google Shape;386;p18"/>
          <p:cNvCxnSpPr/>
          <p:nvPr/>
        </p:nvCxnSpPr>
        <p:spPr>
          <a:xfrm flipH="1" rot="10800000">
            <a:off x="6167160" y="6511680"/>
            <a:ext cx="1440" cy="154080"/>
          </a:xfrm>
          <a:prstGeom prst="straightConnector1">
            <a:avLst/>
          </a:prstGeom>
          <a:noFill/>
          <a:ln cap="flat" cmpd="sng" w="31675">
            <a:solidFill>
              <a:srgbClr val="000000"/>
            </a:solidFill>
            <a:prstDash val="solid"/>
            <a:miter lim="8000"/>
            <a:headEnd len="sm" w="sm" type="none"/>
            <a:tailEnd len="sm" w="sm" type="none"/>
          </a:ln>
        </p:spPr>
      </p:cxnSp>
      <p:sp>
        <p:nvSpPr>
          <p:cNvPr id="387" name="Google Shape;387;p18"/>
          <p:cNvSpPr/>
          <p:nvPr/>
        </p:nvSpPr>
        <p:spPr>
          <a:xfrm>
            <a:off x="4265280" y="664812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solidFill>
                  <a:srgbClr val="000000"/>
                </a:solidFill>
                <a:latin typeface="Verdana"/>
                <a:ea typeface="Verdana"/>
                <a:cs typeface="Verdana"/>
                <a:sym typeface="Verdana"/>
              </a:rPr>
              <a:t>0.3</a:t>
            </a:r>
            <a:endParaRPr b="0" sz="2000" strike="noStrike">
              <a:latin typeface="Verdana"/>
              <a:ea typeface="Verdana"/>
              <a:cs typeface="Verdana"/>
              <a:sym typeface="Verdana"/>
            </a:endParaRPr>
          </a:p>
        </p:txBody>
      </p:sp>
      <p:sp>
        <p:nvSpPr>
          <p:cNvPr id="388" name="Google Shape;388;p18"/>
          <p:cNvSpPr/>
          <p:nvPr/>
        </p:nvSpPr>
        <p:spPr>
          <a:xfrm>
            <a:off x="7491960" y="664812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solidFill>
                  <a:srgbClr val="000000"/>
                </a:solidFill>
                <a:latin typeface="Verdana"/>
                <a:ea typeface="Verdana"/>
                <a:cs typeface="Verdana"/>
                <a:sym typeface="Verdana"/>
              </a:rPr>
              <a:t>0.5</a:t>
            </a:r>
            <a:endParaRPr b="0" sz="2000" strike="noStrike">
              <a:latin typeface="Verdana"/>
              <a:ea typeface="Verdana"/>
              <a:cs typeface="Verdana"/>
              <a:sym typeface="Verdana"/>
            </a:endParaRPr>
          </a:p>
        </p:txBody>
      </p:sp>
      <p:grpSp>
        <p:nvGrpSpPr>
          <p:cNvPr id="389" name="Google Shape;389;p18"/>
          <p:cNvGrpSpPr/>
          <p:nvPr/>
        </p:nvGrpSpPr>
        <p:grpSpPr>
          <a:xfrm>
            <a:off x="826560" y="5414400"/>
            <a:ext cx="972360" cy="417240"/>
            <a:chOff x="826560" y="5414400"/>
            <a:chExt cx="972360" cy="417240"/>
          </a:xfrm>
        </p:grpSpPr>
        <p:sp>
          <p:nvSpPr>
            <p:cNvPr id="390" name="Google Shape;390;p18"/>
            <p:cNvSpPr/>
            <p:nvPr/>
          </p:nvSpPr>
          <p:spPr>
            <a:xfrm>
              <a:off x="826560" y="5414400"/>
              <a:ext cx="429120" cy="4172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800" strike="noStrike">
                  <a:solidFill>
                    <a:srgbClr val="000000"/>
                  </a:solidFill>
                  <a:latin typeface="Noto Sans Symbols"/>
                  <a:ea typeface="Noto Sans Symbols"/>
                  <a:cs typeface="Noto Sans Symbols"/>
                  <a:sym typeface="Noto Sans Symbols"/>
                </a:rPr>
                <a:t>Λ</a:t>
              </a:r>
              <a:endParaRPr b="0" sz="2800" strike="noStrike">
                <a:latin typeface="Verdana"/>
                <a:ea typeface="Verdana"/>
                <a:cs typeface="Verdana"/>
                <a:sym typeface="Verdana"/>
              </a:endParaRPr>
            </a:p>
          </p:txBody>
        </p:sp>
        <p:cxnSp>
          <p:nvCxnSpPr>
            <p:cNvPr id="391" name="Google Shape;391;p18"/>
            <p:cNvCxnSpPr/>
            <p:nvPr/>
          </p:nvCxnSpPr>
          <p:spPr>
            <a:xfrm>
              <a:off x="1294920" y="5702760"/>
              <a:ext cx="504000" cy="2160"/>
            </a:xfrm>
            <a:prstGeom prst="straightConnector1">
              <a:avLst/>
            </a:prstGeom>
            <a:noFill/>
            <a:ln cap="flat" cmpd="sng" w="31675">
              <a:solidFill>
                <a:srgbClr val="000000"/>
              </a:solidFill>
              <a:prstDash val="solid"/>
              <a:miter lim="8000"/>
              <a:headEnd len="sm" w="sm"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000"/>
                                        <p:tgtEl>
                                          <p:spTgt spid="3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19"/>
          <p:cNvSpPr txBox="1"/>
          <p:nvPr/>
        </p:nvSpPr>
        <p:spPr>
          <a:xfrm>
            <a:off x="740880" y="555480"/>
            <a:ext cx="8607960" cy="126252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Midiendo distancias</a:t>
            </a:r>
            <a:endParaRPr b="1" sz="4400" strike="noStrike">
              <a:solidFill>
                <a:srgbClr val="333333"/>
              </a:solidFill>
              <a:latin typeface="Arial"/>
              <a:ea typeface="Arial"/>
              <a:cs typeface="Arial"/>
              <a:sym typeface="Arial"/>
            </a:endParaRPr>
          </a:p>
        </p:txBody>
      </p:sp>
      <p:sp>
        <p:nvSpPr>
          <p:cNvPr id="397" name="Google Shape;397;p19"/>
          <p:cNvSpPr txBox="1"/>
          <p:nvPr/>
        </p:nvSpPr>
        <p:spPr>
          <a:xfrm>
            <a:off x="1080000" y="2120400"/>
            <a:ext cx="8607960" cy="489960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La distancia comovil X y la distancia propia a(t)X a una fuente nos son observables directos dado que la luz de la fuentes distantes observada en el presente fue emitida mucho antes.</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Supongamos un objeto de tamaño D, luminosidad L a una distancia d.</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Los observables serán: el tamaño angular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          y el flujo F</a:t>
            </a:r>
            <a:endParaRPr b="0" sz="3200" strike="noStrike">
              <a:solidFill>
                <a:srgbClr val="000000"/>
              </a:solidFill>
              <a:latin typeface="Arial"/>
              <a:ea typeface="Arial"/>
              <a:cs typeface="Arial"/>
              <a:sym typeface="Arial"/>
            </a:endParaRPr>
          </a:p>
        </p:txBody>
      </p:sp>
      <p:pic>
        <p:nvPicPr>
          <p:cNvPr id="398" name="Google Shape;398;p19"/>
          <p:cNvPicPr preferRelativeResize="0"/>
          <p:nvPr/>
        </p:nvPicPr>
        <p:blipFill rotWithShape="1">
          <a:blip r:embed="rId3">
            <a:alphaModFix/>
          </a:blip>
          <a:srcRect b="0" l="0" r="0" t="0"/>
          <a:stretch/>
        </p:blipFill>
        <p:spPr>
          <a:xfrm>
            <a:off x="1428250" y="6377760"/>
            <a:ext cx="900000" cy="64224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
          <p:cNvSpPr txBox="1"/>
          <p:nvPr/>
        </p:nvSpPr>
        <p:spPr>
          <a:xfrm>
            <a:off x="457200" y="1219320"/>
            <a:ext cx="9072720" cy="5658120"/>
          </a:xfrm>
          <a:prstGeom prst="rect">
            <a:avLst/>
          </a:prstGeom>
          <a:noFill/>
          <a:ln>
            <a:noFill/>
          </a:ln>
        </p:spPr>
        <p:txBody>
          <a:bodyPr anchorCtr="0" anchor="t" bIns="50400" lIns="100800" spcFirstLastPara="1" rIns="100800" wrap="square" tIns="50400">
            <a:noAutofit/>
          </a:bodyPr>
          <a:lstStyle/>
          <a:p>
            <a:pPr indent="-376200" lvl="0" marL="376200" marR="0" rtl="0" algn="l">
              <a:lnSpc>
                <a:spcPct val="100000"/>
              </a:lnSpc>
              <a:spcBef>
                <a:spcPts val="0"/>
              </a:spcBef>
              <a:spcAft>
                <a:spcPts val="0"/>
              </a:spcAft>
              <a:buNone/>
            </a:pPr>
            <a:r>
              <a:rPr b="0" i="0" lang="en-GB" sz="3200" u="none" cap="none" strike="noStrike">
                <a:solidFill>
                  <a:srgbClr val="000000"/>
                </a:solidFill>
                <a:latin typeface="Arial"/>
                <a:ea typeface="Arial"/>
                <a:cs typeface="Arial"/>
                <a:sym typeface="Arial"/>
              </a:rPr>
              <a:t>“… to test the cosmological constant hypothesis and measure the equation of state of the dark energy at z~0.4-0.5, the best complement to current and future CMB measurements is a measurement of the Hubble constant that is accurate at the few percent level.”</a:t>
            </a:r>
            <a:endParaRPr b="0" i="0" sz="3200" u="none" cap="none" strike="noStrike">
              <a:solidFill>
                <a:srgbClr val="000000"/>
              </a:solidFill>
              <a:latin typeface="Arial"/>
              <a:ea typeface="Arial"/>
              <a:cs typeface="Arial"/>
              <a:sym typeface="Arial"/>
            </a:endParaRPr>
          </a:p>
          <a:p>
            <a:pPr indent="-376200" lvl="0" marL="376200" marR="0" rtl="0" algn="l">
              <a:lnSpc>
                <a:spcPct val="100000"/>
              </a:lnSpc>
              <a:spcBef>
                <a:spcPts val="873"/>
              </a:spcBef>
              <a:spcAft>
                <a:spcPts val="0"/>
              </a:spcAft>
              <a:buNone/>
            </a:pPr>
            <a:r>
              <a:t/>
            </a:r>
            <a:endParaRPr b="0" i="0" sz="3200" u="none" cap="none" strike="noStrike">
              <a:solidFill>
                <a:srgbClr val="000000"/>
              </a:solidFill>
              <a:latin typeface="Arial"/>
              <a:ea typeface="Arial"/>
              <a:cs typeface="Arial"/>
              <a:sym typeface="Arial"/>
            </a:endParaRPr>
          </a:p>
          <a:p>
            <a:pPr indent="-376200" lvl="0" marL="376200" marR="0" rtl="0" algn="l">
              <a:lnSpc>
                <a:spcPct val="100000"/>
              </a:lnSpc>
              <a:spcBef>
                <a:spcPts val="873"/>
              </a:spcBef>
              <a:spcAft>
                <a:spcPts val="0"/>
              </a:spcAft>
              <a:buNone/>
            </a:pPr>
            <a:r>
              <a:rPr b="0" i="0" lang="en-GB" sz="3200" u="none" cap="none" strike="noStrike">
                <a:solidFill>
                  <a:srgbClr val="000000"/>
                </a:solidFill>
                <a:latin typeface="Arial"/>
                <a:ea typeface="Arial"/>
                <a:cs typeface="Arial"/>
                <a:sym typeface="Arial"/>
              </a:rPr>
              <a:t>					-Wayne Hu (2005)‏</a:t>
            </a:r>
            <a:endParaRPr b="0" i="0" sz="32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20"/>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404" name="Google Shape;404;p20"/>
          <p:cNvSpPr txBox="1"/>
          <p:nvPr/>
        </p:nvSpPr>
        <p:spPr>
          <a:xfrm>
            <a:off x="740880" y="2101680"/>
            <a:ext cx="8607960" cy="508320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Con estos dos parámetros se pueden definir las distancia por diámetro angular (d</a:t>
            </a:r>
            <a:r>
              <a:rPr b="0" baseline="-25000" lang="en-GB" sz="3200" strike="noStrike">
                <a:solidFill>
                  <a:srgbClr val="000000"/>
                </a:solidFill>
                <a:latin typeface="Arial"/>
                <a:ea typeface="Arial"/>
                <a:cs typeface="Arial"/>
                <a:sym typeface="Arial"/>
              </a:rPr>
              <a:t>A</a:t>
            </a:r>
            <a:r>
              <a:rPr b="0" lang="en-GB" sz="3200" strike="noStrike">
                <a:solidFill>
                  <a:srgbClr val="000000"/>
                </a:solidFill>
                <a:latin typeface="Arial"/>
                <a:ea typeface="Arial"/>
                <a:cs typeface="Arial"/>
                <a:sym typeface="Arial"/>
              </a:rPr>
              <a:t>) y por luminosidad (d</a:t>
            </a:r>
            <a:r>
              <a:rPr b="0" baseline="-25000" lang="en-GB" sz="3200" strike="noStrike">
                <a:solidFill>
                  <a:srgbClr val="000000"/>
                </a:solidFill>
                <a:latin typeface="Arial"/>
                <a:ea typeface="Arial"/>
                <a:cs typeface="Arial"/>
                <a:sym typeface="Arial"/>
              </a:rPr>
              <a:t>L</a:t>
            </a:r>
            <a:r>
              <a:rPr b="0" lang="en-GB" sz="3200" strike="noStrike">
                <a:solidFill>
                  <a:srgbClr val="000000"/>
                </a:solidFill>
                <a:latin typeface="Arial"/>
                <a:ea typeface="Arial"/>
                <a:cs typeface="Arial"/>
                <a:sym typeface="Arial"/>
              </a:rPr>
              <a:t>):</a:t>
            </a:r>
            <a:endParaRPr b="0" sz="3200" strike="noStrike">
              <a:solidFill>
                <a:srgbClr val="000000"/>
              </a:solidFill>
              <a:latin typeface="Arial"/>
              <a:ea typeface="Arial"/>
              <a:cs typeface="Arial"/>
              <a:sym typeface="Arial"/>
            </a:endParaRPr>
          </a:p>
          <a:p>
            <a:pPr indent="-232559" lvl="0" marL="432000" marR="0" rtl="0" algn="l">
              <a:spcBef>
                <a:spcPts val="1417"/>
              </a:spcBef>
              <a:spcAft>
                <a:spcPts val="0"/>
              </a:spcAft>
              <a:buClr>
                <a:srgbClr val="0E594D"/>
              </a:buClr>
              <a:buSzPts val="1440"/>
              <a:buFont typeface="Noto Sans Symbols"/>
              <a:buNone/>
            </a:pPr>
            <a:r>
              <a:t/>
            </a:r>
            <a:endParaRPr b="0" sz="3200" strike="noStrike">
              <a:solidFill>
                <a:srgbClr val="000000"/>
              </a:solidFill>
              <a:latin typeface="Arial"/>
              <a:ea typeface="Arial"/>
              <a:cs typeface="Arial"/>
              <a:sym typeface="Arial"/>
            </a:endParaRPr>
          </a:p>
          <a:p>
            <a:pPr indent="-232559" lvl="0" marL="432000" marR="0" rtl="0" algn="l">
              <a:spcBef>
                <a:spcPts val="1417"/>
              </a:spcBef>
              <a:spcAft>
                <a:spcPts val="0"/>
              </a:spcAft>
              <a:buClr>
                <a:srgbClr val="0E594D"/>
              </a:buClr>
              <a:buSzPts val="1440"/>
              <a:buFont typeface="Noto Sans Symbols"/>
              <a:buNone/>
            </a:pPr>
            <a:r>
              <a:t/>
            </a:r>
            <a:endParaRPr b="0" sz="3200" strike="noStrike">
              <a:solidFill>
                <a:srgbClr val="000000"/>
              </a:solidFill>
              <a:latin typeface="Arial"/>
              <a:ea typeface="Arial"/>
              <a:cs typeface="Arial"/>
              <a:sym typeface="Arial"/>
            </a:endParaRPr>
          </a:p>
          <a:p>
            <a:pPr indent="-232559" lvl="0" marL="432000" marR="0" rtl="0" algn="l">
              <a:spcBef>
                <a:spcPts val="1417"/>
              </a:spcBef>
              <a:spcAft>
                <a:spcPts val="0"/>
              </a:spcAft>
              <a:buClr>
                <a:srgbClr val="0E594D"/>
              </a:buClr>
              <a:buSzPts val="1440"/>
              <a:buFont typeface="Noto Sans Symbols"/>
              <a:buNone/>
            </a:pPr>
            <a:r>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En un universo estático d</a:t>
            </a:r>
            <a:r>
              <a:rPr b="0" baseline="-25000" lang="en-GB" sz="3200" strike="noStrike">
                <a:solidFill>
                  <a:srgbClr val="000000"/>
                </a:solidFill>
                <a:latin typeface="Arial"/>
                <a:ea typeface="Arial"/>
                <a:cs typeface="Arial"/>
                <a:sym typeface="Arial"/>
              </a:rPr>
              <a:t>A</a:t>
            </a:r>
            <a:r>
              <a:rPr b="0" lang="en-GB" sz="3200" strike="noStrike">
                <a:solidFill>
                  <a:srgbClr val="000000"/>
                </a:solidFill>
                <a:latin typeface="Arial"/>
                <a:ea typeface="Arial"/>
                <a:cs typeface="Arial"/>
                <a:sym typeface="Arial"/>
              </a:rPr>
              <a:t>=d</a:t>
            </a:r>
            <a:r>
              <a:rPr b="0" baseline="-25000" lang="en-GB" sz="3200" strike="noStrike">
                <a:solidFill>
                  <a:srgbClr val="000000"/>
                </a:solidFill>
                <a:latin typeface="Arial"/>
                <a:ea typeface="Arial"/>
                <a:cs typeface="Arial"/>
                <a:sym typeface="Arial"/>
              </a:rPr>
              <a:t>L</a:t>
            </a:r>
            <a:r>
              <a:rPr b="0" lang="en-GB" sz="3200" strike="noStrike">
                <a:solidFill>
                  <a:srgbClr val="000000"/>
                </a:solidFill>
                <a:latin typeface="Arial"/>
                <a:ea typeface="Arial"/>
                <a:cs typeface="Arial"/>
                <a:sym typeface="Arial"/>
              </a:rPr>
              <a:t>=d</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Pero en un Universo en expansión, pueden tener diferentes valores</a:t>
            </a:r>
            <a:endParaRPr b="0" sz="3200" strike="noStrike">
              <a:solidFill>
                <a:srgbClr val="000000"/>
              </a:solidFill>
              <a:latin typeface="Arial"/>
              <a:ea typeface="Arial"/>
              <a:cs typeface="Arial"/>
              <a:sym typeface="Arial"/>
            </a:endParaRPr>
          </a:p>
        </p:txBody>
      </p:sp>
      <p:pic>
        <p:nvPicPr>
          <p:cNvPr id="405" name="Google Shape;405;p20"/>
          <p:cNvPicPr preferRelativeResize="0"/>
          <p:nvPr/>
        </p:nvPicPr>
        <p:blipFill rotWithShape="1">
          <a:blip r:embed="rId3">
            <a:alphaModFix/>
          </a:blip>
          <a:srcRect b="0" l="0" r="0" t="0"/>
          <a:stretch/>
        </p:blipFill>
        <p:spPr>
          <a:xfrm>
            <a:off x="3780000" y="3745825"/>
            <a:ext cx="3060000" cy="1980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21"/>
          <p:cNvSpPr txBox="1"/>
          <p:nvPr/>
        </p:nvSpPr>
        <p:spPr>
          <a:xfrm>
            <a:off x="752040" y="-144000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411" name="Google Shape;411;p21"/>
          <p:cNvSpPr txBox="1"/>
          <p:nvPr/>
        </p:nvSpPr>
        <p:spPr>
          <a:xfrm>
            <a:off x="540000" y="360000"/>
            <a:ext cx="9360000" cy="702000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Si consideramos las distancias entre dos señales de luz con coordenada radial r</a:t>
            </a:r>
            <a:r>
              <a:rPr b="0" baseline="-25000" lang="en-GB" sz="2800" strike="noStrike">
                <a:solidFill>
                  <a:srgbClr val="000000"/>
                </a:solidFill>
                <a:latin typeface="Arial"/>
                <a:ea typeface="Arial"/>
                <a:cs typeface="Arial"/>
                <a:sym typeface="Arial"/>
              </a:rPr>
              <a:t>e</a:t>
            </a:r>
            <a:r>
              <a:rPr b="0" lang="en-GB" sz="2800" strike="noStrike">
                <a:solidFill>
                  <a:srgbClr val="000000"/>
                </a:solidFill>
                <a:latin typeface="Arial"/>
                <a:ea typeface="Arial"/>
                <a:cs typeface="Arial"/>
                <a:sym typeface="Arial"/>
              </a:rPr>
              <a:t> en una dada época t</a:t>
            </a:r>
            <a:r>
              <a:rPr b="0" baseline="-25000" lang="en-GB" sz="2800" strike="noStrike">
                <a:solidFill>
                  <a:srgbClr val="000000"/>
                </a:solidFill>
                <a:latin typeface="Arial"/>
                <a:ea typeface="Arial"/>
                <a:cs typeface="Arial"/>
                <a:sym typeface="Arial"/>
              </a:rPr>
              <a:t>e</a:t>
            </a:r>
            <a:r>
              <a:rPr b="0" lang="en-GB" sz="2800" strike="noStrike">
                <a:solidFill>
                  <a:srgbClr val="000000"/>
                </a:solidFill>
                <a:latin typeface="Arial"/>
                <a:ea typeface="Arial"/>
                <a:cs typeface="Arial"/>
                <a:sym typeface="Arial"/>
              </a:rPr>
              <a:t> y llegando a nosotros en t</a:t>
            </a:r>
            <a:r>
              <a:rPr b="0" baseline="-25000" lang="en-GB" sz="2800" strike="noStrike">
                <a:solidFill>
                  <a:srgbClr val="000000"/>
                </a:solidFill>
                <a:latin typeface="Arial"/>
                <a:ea typeface="Arial"/>
                <a:cs typeface="Arial"/>
                <a:sym typeface="Arial"/>
              </a:rPr>
              <a:t>0</a:t>
            </a:r>
            <a:r>
              <a:rPr b="0" lang="en-GB" sz="2800" strike="noStrike">
                <a:solidFill>
                  <a:srgbClr val="000000"/>
                </a:solidFill>
                <a:latin typeface="Arial"/>
                <a:ea typeface="Arial"/>
                <a:cs typeface="Arial"/>
                <a:sym typeface="Arial"/>
              </a:rPr>
              <a:t>, integrando  dl de la ecuación de RW en la dirección transversal :</a:t>
            </a:r>
            <a:endParaRPr b="0" sz="2800" strike="noStrike">
              <a:solidFill>
                <a:srgbClr val="000000"/>
              </a:solidFill>
              <a:latin typeface="Arial"/>
              <a:ea typeface="Arial"/>
              <a:cs typeface="Arial"/>
              <a:sym typeface="Arial"/>
            </a:endParaRPr>
          </a:p>
          <a:p>
            <a:pPr indent="-243990" lvl="0" marL="432000" marR="0" rtl="0" algn="l">
              <a:spcBef>
                <a:spcPts val="1417"/>
              </a:spcBef>
              <a:spcAft>
                <a:spcPts val="0"/>
              </a:spcAft>
              <a:buClr>
                <a:srgbClr val="0E594D"/>
              </a:buClr>
              <a:buSzPts val="1260"/>
              <a:buFont typeface="Noto Sans Symbols"/>
              <a:buNone/>
            </a:pPr>
            <a:r>
              <a:t/>
            </a:r>
            <a:endParaRPr b="0" sz="2800" strike="noStrike">
              <a:solidFill>
                <a:srgbClr val="000000"/>
              </a:solidFill>
              <a:latin typeface="Arial"/>
              <a:ea typeface="Arial"/>
              <a:cs typeface="Arial"/>
              <a:sym typeface="Arial"/>
            </a:endParaRPr>
          </a:p>
          <a:p>
            <a:pPr indent="-243990" lvl="0" marL="432000" marR="0" rtl="0" algn="l">
              <a:spcBef>
                <a:spcPts val="1417"/>
              </a:spcBef>
              <a:spcAft>
                <a:spcPts val="0"/>
              </a:spcAft>
              <a:buClr>
                <a:srgbClr val="0E594D"/>
              </a:buClr>
              <a:buSzPts val="1260"/>
              <a:buFont typeface="Noto Sans Symbols"/>
              <a:buNone/>
            </a:pPr>
            <a:r>
              <a:t/>
            </a:r>
            <a:endParaRPr b="0" sz="2800" strike="noStrike">
              <a:solidFill>
                <a:srgbClr val="000000"/>
              </a:solidFill>
              <a:latin typeface="Arial"/>
              <a:ea typeface="Arial"/>
              <a:cs typeface="Arial"/>
              <a:sym typeface="Arial"/>
            </a:endParaRPr>
          </a:p>
          <a:p>
            <a:pPr indent="-243990" lvl="0" marL="432000" marR="0" rtl="0" algn="l">
              <a:spcBef>
                <a:spcPts val="1417"/>
              </a:spcBef>
              <a:spcAft>
                <a:spcPts val="0"/>
              </a:spcAft>
              <a:buClr>
                <a:srgbClr val="0E594D"/>
              </a:buClr>
              <a:buSzPts val="1260"/>
              <a:buFont typeface="Noto Sans Symbols"/>
              <a:buNone/>
            </a:pPr>
            <a:r>
              <a:t/>
            </a:r>
            <a:endParaRPr b="0" sz="2800" strike="noStrike">
              <a:solidFill>
                <a:srgbClr val="000000"/>
              </a:solidFill>
              <a:latin typeface="Arial"/>
              <a:ea typeface="Arial"/>
              <a:cs typeface="Arial"/>
              <a:sym typeface="Arial"/>
            </a:endParaRPr>
          </a:p>
          <a:p>
            <a:pPr indent="-243990" lvl="0" marL="432000" marR="0" rtl="0" algn="l">
              <a:spcBef>
                <a:spcPts val="1417"/>
              </a:spcBef>
              <a:spcAft>
                <a:spcPts val="0"/>
              </a:spcAft>
              <a:buClr>
                <a:srgbClr val="0E594D"/>
              </a:buClr>
              <a:buSzPts val="1260"/>
              <a:buFont typeface="Noto Sans Symbols"/>
              <a:buNone/>
            </a:pPr>
            <a:r>
              <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Ahora consideremos el área A. Debido a la expansión, el área propia en el origen subtendida por un ángulo </a:t>
            </a:r>
            <a:r>
              <a:rPr lang="en-GB" sz="2800"/>
              <a:t>sólido</a:t>
            </a:r>
            <a:r>
              <a:rPr b="0" lang="en-GB" sz="2800" strike="noStrike">
                <a:solidFill>
                  <a:srgbClr val="000000"/>
                </a:solidFill>
                <a:latin typeface="Arial"/>
                <a:ea typeface="Arial"/>
                <a:cs typeface="Arial"/>
                <a:sym typeface="Arial"/>
              </a:rPr>
              <a:t> fijo es estirada por un factor proporcional al cuadrado del factor de escala:</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 </a:t>
            </a:r>
            <a:endParaRPr b="0" sz="3200" strike="noStrike">
              <a:solidFill>
                <a:srgbClr val="000000"/>
              </a:solidFill>
              <a:latin typeface="Arial"/>
              <a:ea typeface="Arial"/>
              <a:cs typeface="Arial"/>
              <a:sym typeface="Arial"/>
            </a:endParaRPr>
          </a:p>
        </p:txBody>
      </p:sp>
      <p:pic>
        <p:nvPicPr>
          <p:cNvPr id="412" name="Google Shape;412;p21"/>
          <p:cNvPicPr preferRelativeResize="0"/>
          <p:nvPr/>
        </p:nvPicPr>
        <p:blipFill rotWithShape="1">
          <a:blip r:embed="rId3">
            <a:alphaModFix/>
          </a:blip>
          <a:srcRect b="0" l="0" r="0" t="0"/>
          <a:stretch/>
        </p:blipFill>
        <p:spPr>
          <a:xfrm>
            <a:off x="3295800" y="3420000"/>
            <a:ext cx="3544200" cy="1080000"/>
          </a:xfrm>
          <a:prstGeom prst="rect">
            <a:avLst/>
          </a:prstGeom>
          <a:noFill/>
          <a:ln>
            <a:noFill/>
          </a:ln>
        </p:spPr>
      </p:pic>
      <p:pic>
        <p:nvPicPr>
          <p:cNvPr id="413" name="Google Shape;413;p21"/>
          <p:cNvPicPr preferRelativeResize="0"/>
          <p:nvPr/>
        </p:nvPicPr>
        <p:blipFill rotWithShape="1">
          <a:blip r:embed="rId4">
            <a:alphaModFix/>
          </a:blip>
          <a:srcRect b="0" l="0" r="0" t="0"/>
          <a:stretch/>
        </p:blipFill>
        <p:spPr>
          <a:xfrm>
            <a:off x="3240000" y="6378500"/>
            <a:ext cx="4140000" cy="1052640"/>
          </a:xfrm>
          <a:prstGeom prst="rect">
            <a:avLst/>
          </a:prstGeom>
          <a:noFill/>
          <a:ln>
            <a:noFill/>
          </a:ln>
        </p:spPr>
      </p:pic>
      <p:pic>
        <p:nvPicPr>
          <p:cNvPr id="414" name="Google Shape;414;p21"/>
          <p:cNvPicPr preferRelativeResize="0"/>
          <p:nvPr/>
        </p:nvPicPr>
        <p:blipFill rotWithShape="1">
          <a:blip r:embed="rId5">
            <a:alphaModFix/>
          </a:blip>
          <a:srcRect b="0" l="0" r="0" t="0"/>
          <a:stretch/>
        </p:blipFill>
        <p:spPr>
          <a:xfrm>
            <a:off x="3240000" y="2160000"/>
            <a:ext cx="3240000" cy="10800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22"/>
          <p:cNvSpPr txBox="1"/>
          <p:nvPr/>
        </p:nvSpPr>
        <p:spPr>
          <a:xfrm>
            <a:off x="740880" y="-1171080"/>
            <a:ext cx="8607960" cy="72288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420" name="Google Shape;420;p22"/>
          <p:cNvSpPr txBox="1"/>
          <p:nvPr/>
        </p:nvSpPr>
        <p:spPr>
          <a:xfrm>
            <a:off x="740880" y="360000"/>
            <a:ext cx="8607960" cy="71852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Asumiendo una radiación monocromática con frecuencia en reposo </a:t>
            </a:r>
            <a:r>
              <a:rPr lang="en-GB" sz="3200"/>
              <a:t>𝛎</a:t>
            </a:r>
            <a:r>
              <a:rPr b="0" baseline="-25000" lang="en-GB" sz="3200" strike="noStrike">
                <a:solidFill>
                  <a:srgbClr val="000000"/>
                </a:solidFill>
                <a:latin typeface="Arial"/>
                <a:ea typeface="Arial"/>
                <a:cs typeface="Arial"/>
                <a:sym typeface="Arial"/>
              </a:rPr>
              <a:t>e</a:t>
            </a:r>
            <a:r>
              <a:rPr b="0" lang="en-GB" sz="3200" strike="noStrike">
                <a:solidFill>
                  <a:srgbClr val="000000"/>
                </a:solidFill>
                <a:latin typeface="Arial"/>
                <a:ea typeface="Arial"/>
                <a:cs typeface="Arial"/>
                <a:sym typeface="Arial"/>
              </a:rPr>
              <a:t>, el número de fotones emitidos por el objeto con ángulo </a:t>
            </a:r>
            <a:r>
              <a:rPr lang="en-GB" sz="3200"/>
              <a:t>sólido</a:t>
            </a:r>
            <a:r>
              <a:rPr b="0" lang="en-GB" sz="3200" strike="noStrike">
                <a:solidFill>
                  <a:srgbClr val="000000"/>
                </a:solidFill>
                <a:latin typeface="Arial"/>
                <a:ea typeface="Arial"/>
                <a:cs typeface="Arial"/>
                <a:sym typeface="Arial"/>
              </a:rPr>
              <a:t> omega dentro de un intervalo delta t</a:t>
            </a:r>
            <a:r>
              <a:rPr b="0" baseline="-25000" lang="en-GB" sz="3200" strike="noStrike">
                <a:solidFill>
                  <a:srgbClr val="000000"/>
                </a:solidFill>
                <a:latin typeface="Arial"/>
                <a:ea typeface="Arial"/>
                <a:cs typeface="Arial"/>
                <a:sym typeface="Arial"/>
              </a:rPr>
              <a:t>e</a:t>
            </a:r>
            <a:r>
              <a:rPr b="0" lang="en-GB" sz="3200" strike="noStrike">
                <a:solidFill>
                  <a:srgbClr val="000000"/>
                </a:solidFill>
                <a:latin typeface="Arial"/>
                <a:ea typeface="Arial"/>
                <a:cs typeface="Arial"/>
                <a:sym typeface="Arial"/>
              </a:rPr>
              <a:t> es</a:t>
            </a:r>
            <a:endParaRPr b="0" sz="3200" strike="noStrike">
              <a:solidFill>
                <a:srgbClr val="000000"/>
              </a:solidFill>
              <a:latin typeface="Arial"/>
              <a:ea typeface="Arial"/>
              <a:cs typeface="Arial"/>
              <a:sym typeface="Arial"/>
            </a:endParaRPr>
          </a:p>
          <a:p>
            <a:pPr indent="-232559" lvl="0" marL="432000" marR="0" rtl="0" algn="l">
              <a:spcBef>
                <a:spcPts val="1417"/>
              </a:spcBef>
              <a:spcAft>
                <a:spcPts val="0"/>
              </a:spcAft>
              <a:buClr>
                <a:srgbClr val="0E594D"/>
              </a:buClr>
              <a:buSzPts val="1440"/>
              <a:buFont typeface="Noto Sans Symbols"/>
              <a:buNone/>
            </a:pPr>
            <a:r>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Si el mismo </a:t>
            </a:r>
            <a:r>
              <a:rPr lang="en-GB" sz="3200"/>
              <a:t>número</a:t>
            </a:r>
            <a:r>
              <a:rPr b="0" lang="en-GB" sz="3200" strike="noStrike">
                <a:solidFill>
                  <a:srgbClr val="000000"/>
                </a:solidFill>
                <a:latin typeface="Arial"/>
                <a:ea typeface="Arial"/>
                <a:cs typeface="Arial"/>
                <a:sym typeface="Arial"/>
              </a:rPr>
              <a:t> pasa por A en un intervalo delta t</a:t>
            </a:r>
            <a:r>
              <a:rPr b="0" baseline="-25000" lang="en-GB" sz="3200" strike="noStrike">
                <a:solidFill>
                  <a:srgbClr val="000000"/>
                </a:solidFill>
                <a:latin typeface="Arial"/>
                <a:ea typeface="Arial"/>
                <a:cs typeface="Arial"/>
                <a:sym typeface="Arial"/>
              </a:rPr>
              <a:t>0</a:t>
            </a:r>
            <a:r>
              <a:rPr b="0" lang="en-GB" sz="3200" strike="noStrike">
                <a:solidFill>
                  <a:srgbClr val="000000"/>
                </a:solidFill>
                <a:latin typeface="Arial"/>
                <a:ea typeface="Arial"/>
                <a:cs typeface="Arial"/>
                <a:sym typeface="Arial"/>
              </a:rPr>
              <a:t> tenemos:</a:t>
            </a:r>
            <a:endParaRPr b="0" sz="3200" strike="noStrike">
              <a:solidFill>
                <a:srgbClr val="000000"/>
              </a:solidFill>
              <a:latin typeface="Arial"/>
              <a:ea typeface="Arial"/>
              <a:cs typeface="Arial"/>
              <a:sym typeface="Arial"/>
            </a:endParaRPr>
          </a:p>
          <a:p>
            <a:pPr indent="0" lvl="0" marL="0" marR="0" rtl="0" algn="l">
              <a:spcBef>
                <a:spcPts val="1417"/>
              </a:spcBef>
              <a:spcAft>
                <a:spcPts val="0"/>
              </a:spcAft>
              <a:buClr>
                <a:srgbClr val="0E594D"/>
              </a:buClr>
              <a:buSzPts val="1440"/>
              <a:buFont typeface="Noto Sans Symbols"/>
              <a:buNone/>
            </a:pPr>
            <a:r>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Y nos queda</a:t>
            </a:r>
            <a:endParaRPr b="0" sz="3200" strike="noStrike">
              <a:solidFill>
                <a:srgbClr val="000000"/>
              </a:solidFill>
              <a:latin typeface="Arial"/>
              <a:ea typeface="Arial"/>
              <a:cs typeface="Arial"/>
              <a:sym typeface="Arial"/>
            </a:endParaRPr>
          </a:p>
          <a:p>
            <a:pPr indent="-232559" lvl="0" marL="432000" marR="0" rtl="0" algn="l">
              <a:spcBef>
                <a:spcPts val="1417"/>
              </a:spcBef>
              <a:spcAft>
                <a:spcPts val="0"/>
              </a:spcAft>
              <a:buClr>
                <a:srgbClr val="0E594D"/>
              </a:buClr>
              <a:buSzPts val="1440"/>
              <a:buFont typeface="Noto Sans Symbols"/>
              <a:buNone/>
            </a:pPr>
            <a:r>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   </a:t>
            </a:r>
            <a:endParaRPr b="0" sz="3200" strike="noStrike">
              <a:solidFill>
                <a:srgbClr val="000000"/>
              </a:solidFill>
              <a:latin typeface="Arial"/>
              <a:ea typeface="Arial"/>
              <a:cs typeface="Arial"/>
              <a:sym typeface="Arial"/>
            </a:endParaRPr>
          </a:p>
        </p:txBody>
      </p:sp>
      <p:pic>
        <p:nvPicPr>
          <p:cNvPr id="421" name="Google Shape;421;p22"/>
          <p:cNvPicPr preferRelativeResize="0"/>
          <p:nvPr/>
        </p:nvPicPr>
        <p:blipFill rotWithShape="1">
          <a:blip r:embed="rId3">
            <a:alphaModFix/>
          </a:blip>
          <a:srcRect b="0" l="0" r="0" t="0"/>
          <a:stretch/>
        </p:blipFill>
        <p:spPr>
          <a:xfrm>
            <a:off x="2711225" y="2597975"/>
            <a:ext cx="4372200" cy="680400"/>
          </a:xfrm>
          <a:prstGeom prst="rect">
            <a:avLst/>
          </a:prstGeom>
          <a:noFill/>
          <a:ln>
            <a:noFill/>
          </a:ln>
        </p:spPr>
      </p:pic>
      <p:pic>
        <p:nvPicPr>
          <p:cNvPr id="422" name="Google Shape;422;p22"/>
          <p:cNvPicPr preferRelativeResize="0"/>
          <p:nvPr/>
        </p:nvPicPr>
        <p:blipFill rotWithShape="1">
          <a:blip r:embed="rId4">
            <a:alphaModFix/>
          </a:blip>
          <a:srcRect b="0" l="0" r="0" t="0"/>
          <a:stretch/>
        </p:blipFill>
        <p:spPr>
          <a:xfrm>
            <a:off x="4362150" y="4702425"/>
            <a:ext cx="3240000" cy="900000"/>
          </a:xfrm>
          <a:prstGeom prst="rect">
            <a:avLst/>
          </a:prstGeom>
          <a:noFill/>
          <a:ln>
            <a:noFill/>
          </a:ln>
        </p:spPr>
      </p:pic>
      <p:pic>
        <p:nvPicPr>
          <p:cNvPr id="423" name="Google Shape;423;p22"/>
          <p:cNvPicPr preferRelativeResize="0"/>
          <p:nvPr/>
        </p:nvPicPr>
        <p:blipFill rotWithShape="1">
          <a:blip r:embed="rId5">
            <a:alphaModFix/>
          </a:blip>
          <a:srcRect b="0" l="0" r="0" t="0"/>
          <a:stretch/>
        </p:blipFill>
        <p:spPr>
          <a:xfrm>
            <a:off x="1552674" y="6324550"/>
            <a:ext cx="4089663" cy="1055450"/>
          </a:xfrm>
          <a:prstGeom prst="rect">
            <a:avLst/>
          </a:prstGeom>
          <a:noFill/>
          <a:ln>
            <a:noFill/>
          </a:ln>
        </p:spPr>
      </p:pic>
      <p:pic>
        <p:nvPicPr>
          <p:cNvPr id="424" name="Google Shape;424;p22"/>
          <p:cNvPicPr preferRelativeResize="0"/>
          <p:nvPr/>
        </p:nvPicPr>
        <p:blipFill rotWithShape="1">
          <a:blip r:embed="rId6">
            <a:alphaModFix/>
          </a:blip>
          <a:srcRect b="0" l="0" r="0" t="0"/>
          <a:stretch/>
        </p:blipFill>
        <p:spPr>
          <a:xfrm>
            <a:off x="6393200" y="6379150"/>
            <a:ext cx="2786800" cy="1000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23"/>
          <p:cNvSpPr txBox="1"/>
          <p:nvPr/>
        </p:nvSpPr>
        <p:spPr>
          <a:xfrm>
            <a:off x="720000" y="360000"/>
            <a:ext cx="8607960" cy="10800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Cefeidas</a:t>
            </a:r>
            <a:endParaRPr b="1" sz="4400" strike="noStrike">
              <a:solidFill>
                <a:srgbClr val="333333"/>
              </a:solidFill>
              <a:latin typeface="Arial"/>
              <a:ea typeface="Arial"/>
              <a:cs typeface="Arial"/>
              <a:sym typeface="Arial"/>
            </a:endParaRPr>
          </a:p>
        </p:txBody>
      </p:sp>
      <p:sp>
        <p:nvSpPr>
          <p:cNvPr id="430" name="Google Shape;430;p23"/>
          <p:cNvSpPr txBox="1"/>
          <p:nvPr/>
        </p:nvSpPr>
        <p:spPr>
          <a:xfrm>
            <a:off x="704880" y="2147040"/>
            <a:ext cx="8607960" cy="4672440"/>
          </a:xfrm>
          <a:prstGeom prst="rect">
            <a:avLst/>
          </a:prstGeom>
          <a:noFill/>
          <a:ln>
            <a:noFill/>
          </a:ln>
        </p:spPr>
        <p:txBody>
          <a:bodyPr anchorCtr="0" anchor="ctr" bIns="0" lIns="0" spcFirstLastPara="1" rIns="0" wrap="square" tIns="0">
            <a:noAutofit/>
          </a:bodyPr>
          <a:lstStyle/>
          <a:p>
            <a:pPr indent="-74295" lvl="0" marL="0" marR="0" rtl="0" algn="just">
              <a:spcBef>
                <a:spcPts val="0"/>
              </a:spcBef>
              <a:spcAft>
                <a:spcPts val="0"/>
              </a:spcAft>
              <a:buClr>
                <a:srgbClr val="000000"/>
              </a:buClr>
              <a:buSzPts val="1170"/>
              <a:buFont typeface="Noto Sans Symbols"/>
              <a:buChar char="●"/>
            </a:pPr>
            <a:r>
              <a:rPr b="0" lang="en-GB" sz="2600" strike="noStrike">
                <a:solidFill>
                  <a:srgbClr val="000000"/>
                </a:solidFill>
                <a:latin typeface="Times New Roman"/>
                <a:ea typeface="Times New Roman"/>
                <a:cs typeface="Times New Roman"/>
                <a:sym typeface="Times New Roman"/>
              </a:rPr>
              <a:t> Son potencialmente los indicadores de distancia más exactos disponibles para distancias cercanas (0.5 Kpc-&gt;10 Mpc). </a:t>
            </a:r>
            <a:endParaRPr b="0" sz="2600" strike="noStrike">
              <a:solidFill>
                <a:srgbClr val="000000"/>
              </a:solidFill>
              <a:latin typeface="Times New Roman"/>
              <a:ea typeface="Times New Roman"/>
              <a:cs typeface="Times New Roman"/>
              <a:sym typeface="Times New Roman"/>
            </a:endParaRPr>
          </a:p>
          <a:p>
            <a:pPr indent="0" lvl="0" marL="0" marR="0" rtl="0" algn="ctr">
              <a:spcBef>
                <a:spcPts val="0"/>
              </a:spcBef>
              <a:spcAft>
                <a:spcPts val="0"/>
              </a:spcAft>
              <a:buNone/>
            </a:pPr>
            <a:r>
              <a:t/>
            </a:r>
            <a:endParaRPr b="0" sz="2600" strike="noStrike">
              <a:solidFill>
                <a:srgbClr val="000000"/>
              </a:solidFill>
              <a:latin typeface="Times New Roman"/>
              <a:ea typeface="Times New Roman"/>
              <a:cs typeface="Times New Roman"/>
              <a:sym typeface="Times New Roman"/>
            </a:endParaRPr>
          </a:p>
          <a:p>
            <a:pPr indent="-74295" lvl="0" marL="0" marR="0" rtl="0" algn="just">
              <a:spcBef>
                <a:spcPts val="0"/>
              </a:spcBef>
              <a:spcAft>
                <a:spcPts val="0"/>
              </a:spcAft>
              <a:buClr>
                <a:srgbClr val="000000"/>
              </a:buClr>
              <a:buSzPts val="1170"/>
              <a:buFont typeface="Noto Sans Symbols"/>
              <a:buChar char="●"/>
            </a:pPr>
            <a:r>
              <a:rPr b="0" lang="en-GB" sz="2600" strike="noStrike">
                <a:solidFill>
                  <a:srgbClr val="000000"/>
                </a:solidFill>
                <a:latin typeface="Times New Roman"/>
                <a:ea typeface="Times New Roman"/>
                <a:cs typeface="Times New Roman"/>
                <a:sym typeface="Times New Roman"/>
              </a:rPr>
              <a:t> Luminosidad (M</a:t>
            </a:r>
            <a:r>
              <a:rPr b="0" baseline="-25000" lang="en-GB" sz="4482" strike="noStrike">
                <a:solidFill>
                  <a:srgbClr val="000000"/>
                </a:solidFill>
                <a:latin typeface="Times New Roman"/>
                <a:ea typeface="Times New Roman"/>
                <a:cs typeface="Times New Roman"/>
                <a:sym typeface="Times New Roman"/>
              </a:rPr>
              <a:t>v</a:t>
            </a:r>
            <a:r>
              <a:rPr b="0" lang="en-GB" sz="2600" strike="noStrike">
                <a:solidFill>
                  <a:srgbClr val="000000"/>
                </a:solidFill>
                <a:latin typeface="Times New Roman"/>
                <a:ea typeface="Times New Roman"/>
                <a:cs typeface="Times New Roman"/>
                <a:sym typeface="Times New Roman"/>
              </a:rPr>
              <a:t>=-2 a -7), fácil detección debida a su variabilidad, precisión, permanencia, y entendimiento del </a:t>
            </a:r>
            <a:r>
              <a:rPr lang="en-GB" sz="2600">
                <a:latin typeface="Times New Roman"/>
                <a:ea typeface="Times New Roman"/>
                <a:cs typeface="Times New Roman"/>
                <a:sym typeface="Times New Roman"/>
              </a:rPr>
              <a:t>fenómeno</a:t>
            </a:r>
            <a:r>
              <a:rPr b="0" lang="en-GB" sz="2600" strike="noStrike">
                <a:solidFill>
                  <a:srgbClr val="000000"/>
                </a:solidFill>
                <a:latin typeface="Times New Roman"/>
                <a:ea typeface="Times New Roman"/>
                <a:cs typeface="Times New Roman"/>
                <a:sym typeface="Times New Roman"/>
              </a:rPr>
              <a:t> de pulsación.</a:t>
            </a:r>
            <a:endParaRPr b="0" sz="2600" strike="noStrike">
              <a:solidFill>
                <a:srgbClr val="000000"/>
              </a:solidFill>
              <a:latin typeface="Times New Roman"/>
              <a:ea typeface="Times New Roman"/>
              <a:cs typeface="Times New Roman"/>
              <a:sym typeface="Times New Roman"/>
            </a:endParaRPr>
          </a:p>
          <a:p>
            <a:pPr indent="0" lvl="0" marL="0" marR="0" rtl="0" algn="just">
              <a:spcBef>
                <a:spcPts val="0"/>
              </a:spcBef>
              <a:spcAft>
                <a:spcPts val="0"/>
              </a:spcAft>
              <a:buNone/>
            </a:pPr>
            <a:r>
              <a:t/>
            </a:r>
            <a:endParaRPr b="0" sz="2600" strike="noStrike">
              <a:solidFill>
                <a:srgbClr val="000000"/>
              </a:solidFill>
              <a:latin typeface="Times New Roman"/>
              <a:ea typeface="Times New Roman"/>
              <a:cs typeface="Times New Roman"/>
              <a:sym typeface="Times New Roman"/>
            </a:endParaRPr>
          </a:p>
          <a:p>
            <a:pPr indent="-74295" lvl="0" marL="0" marR="0" rtl="0" algn="just">
              <a:spcBef>
                <a:spcPts val="0"/>
              </a:spcBef>
              <a:spcAft>
                <a:spcPts val="0"/>
              </a:spcAft>
              <a:buClr>
                <a:srgbClr val="000000"/>
              </a:buClr>
              <a:buSzPts val="1170"/>
              <a:buFont typeface="Noto Sans Symbols"/>
              <a:buChar char="●"/>
            </a:pPr>
            <a:r>
              <a:rPr b="0" lang="en-GB" sz="2600" strike="noStrike">
                <a:solidFill>
                  <a:srgbClr val="000000"/>
                </a:solidFill>
                <a:latin typeface="Times New Roman"/>
                <a:ea typeface="Times New Roman"/>
                <a:cs typeface="Times New Roman"/>
                <a:sym typeface="Times New Roman"/>
              </a:rPr>
              <a:t> Las Cefeidas clásicas (Tipo I) son jovenes, pertenecen al disco galáctico y son solamente encontradas en galaxias con formación estelar reciente (ie, </a:t>
            </a:r>
            <a:r>
              <a:rPr lang="en-GB" sz="2600">
                <a:latin typeface="Times New Roman"/>
                <a:ea typeface="Times New Roman"/>
                <a:cs typeface="Times New Roman"/>
                <a:sym typeface="Times New Roman"/>
              </a:rPr>
              <a:t>principalmente</a:t>
            </a:r>
            <a:r>
              <a:rPr b="0" lang="en-GB" sz="2600" strike="noStrike">
                <a:solidFill>
                  <a:srgbClr val="000000"/>
                </a:solidFill>
                <a:latin typeface="Times New Roman"/>
                <a:ea typeface="Times New Roman"/>
                <a:cs typeface="Times New Roman"/>
                <a:sym typeface="Times New Roman"/>
              </a:rPr>
              <a:t> S y Irr).</a:t>
            </a:r>
            <a:endParaRPr b="0" sz="2600" strike="noStrike">
              <a:solidFill>
                <a:srgbClr val="000000"/>
              </a:solidFill>
              <a:latin typeface="Times New Roman"/>
              <a:ea typeface="Times New Roman"/>
              <a:cs typeface="Times New Roman"/>
              <a:sym typeface="Times New Roman"/>
            </a:endParaRPr>
          </a:p>
          <a:p>
            <a:pPr indent="0" lvl="0" marL="0" marR="0" rtl="0" algn="ctr">
              <a:spcBef>
                <a:spcPts val="0"/>
              </a:spcBef>
              <a:spcAft>
                <a:spcPts val="0"/>
              </a:spcAft>
              <a:buNone/>
            </a:pPr>
            <a:r>
              <a:rPr b="0" lang="en-GB" sz="2000" strike="noStrike">
                <a:solidFill>
                  <a:srgbClr val="000000"/>
                </a:solidFill>
                <a:latin typeface="Times"/>
                <a:ea typeface="Times"/>
                <a:cs typeface="Times"/>
                <a:sym typeface="Times"/>
              </a:rPr>
              <a:t> </a:t>
            </a:r>
            <a:endParaRPr b="0" sz="2000"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24"/>
          <p:cNvSpPr txBox="1"/>
          <p:nvPr/>
        </p:nvSpPr>
        <p:spPr>
          <a:xfrm>
            <a:off x="740880" y="2146680"/>
            <a:ext cx="9159120" cy="4672440"/>
          </a:xfrm>
          <a:prstGeom prst="rect">
            <a:avLst/>
          </a:prstGeom>
          <a:noFill/>
          <a:ln>
            <a:noFill/>
          </a:ln>
        </p:spPr>
        <p:txBody>
          <a:bodyPr anchorCtr="0" anchor="ctr" bIns="0" lIns="0" spcFirstLastPara="1" rIns="0" wrap="square" tIns="0">
            <a:noAutofit/>
          </a:bodyPr>
          <a:lstStyle/>
          <a:p>
            <a:pPr indent="-74295" lvl="0" marL="0" marR="0" rtl="0" algn="l">
              <a:spcBef>
                <a:spcPts val="0"/>
              </a:spcBef>
              <a:spcAft>
                <a:spcPts val="0"/>
              </a:spcAft>
              <a:buClr>
                <a:srgbClr val="000000"/>
              </a:buClr>
              <a:buSzPts val="1170"/>
              <a:buFont typeface="Noto Sans Symbols"/>
              <a:buChar char="●"/>
            </a:pPr>
            <a:r>
              <a:rPr b="0" lang="en-GB" sz="2600" strike="noStrike">
                <a:solidFill>
                  <a:srgbClr val="000000"/>
                </a:solidFill>
                <a:latin typeface="Times New Roman"/>
                <a:ea typeface="Times New Roman"/>
                <a:cs typeface="Times New Roman"/>
                <a:sym typeface="Times New Roman"/>
              </a:rPr>
              <a:t>Durante la pulsación, tanto la temperatura efectiva como el radio de una Cefeida varian.</a:t>
            </a:r>
            <a:endParaRPr b="0" sz="2600" strike="noStrike">
              <a:solidFill>
                <a:srgbClr val="000000"/>
              </a:solidFill>
              <a:latin typeface="Times New Roman"/>
              <a:ea typeface="Times New Roman"/>
              <a:cs typeface="Times New Roman"/>
              <a:sym typeface="Times New Roman"/>
            </a:endParaRPr>
          </a:p>
          <a:p>
            <a:pPr indent="0" lvl="0" marL="0" marR="0" rtl="0" algn="ctr">
              <a:spcBef>
                <a:spcPts val="0"/>
              </a:spcBef>
              <a:spcAft>
                <a:spcPts val="0"/>
              </a:spcAft>
              <a:buNone/>
            </a:pPr>
            <a:r>
              <a:rPr b="0" lang="en-GB" sz="2600" strike="noStrike">
                <a:solidFill>
                  <a:srgbClr val="000000"/>
                </a:solidFill>
                <a:latin typeface="Times New Roman"/>
                <a:ea typeface="Times New Roman"/>
                <a:cs typeface="Times New Roman"/>
                <a:sym typeface="Times New Roman"/>
              </a:rPr>
              <a:t> </a:t>
            </a:r>
            <a:endParaRPr b="0" sz="2600" strike="noStrike">
              <a:solidFill>
                <a:srgbClr val="000000"/>
              </a:solidFill>
              <a:latin typeface="Times New Roman"/>
              <a:ea typeface="Times New Roman"/>
              <a:cs typeface="Times New Roman"/>
              <a:sym typeface="Times New Roman"/>
            </a:endParaRPr>
          </a:p>
          <a:p>
            <a:pPr indent="-74295" lvl="0" marL="0" marR="0" rtl="0" algn="l">
              <a:spcBef>
                <a:spcPts val="0"/>
              </a:spcBef>
              <a:spcAft>
                <a:spcPts val="0"/>
              </a:spcAft>
              <a:buClr>
                <a:srgbClr val="000000"/>
              </a:buClr>
              <a:buSzPts val="1170"/>
              <a:buFont typeface="Noto Sans Symbols"/>
              <a:buChar char="●"/>
            </a:pPr>
            <a:r>
              <a:rPr b="0" lang="en-GB" sz="2600" strike="noStrike">
                <a:solidFill>
                  <a:srgbClr val="000000"/>
                </a:solidFill>
                <a:latin typeface="Times New Roman"/>
                <a:ea typeface="Times New Roman"/>
                <a:cs typeface="Times New Roman"/>
                <a:sym typeface="Times New Roman"/>
              </a:rPr>
              <a:t>Ya que el cambio relativo en radio raramente excede el 5% en las Cefeidas, el cambio areal es solamente de orden de un 10%. </a:t>
            </a:r>
            <a:endParaRPr b="0" sz="2600" strike="noStrike">
              <a:solidFill>
                <a:srgbClr val="000000"/>
              </a:solidFill>
              <a:latin typeface="Times New Roman"/>
              <a:ea typeface="Times New Roman"/>
              <a:cs typeface="Times New Roman"/>
              <a:sym typeface="Times New Roman"/>
            </a:endParaRPr>
          </a:p>
          <a:p>
            <a:pPr indent="0" lvl="0" marL="0" marR="0" rtl="0" algn="ctr">
              <a:spcBef>
                <a:spcPts val="0"/>
              </a:spcBef>
              <a:spcAft>
                <a:spcPts val="0"/>
              </a:spcAft>
              <a:buNone/>
            </a:pPr>
            <a:r>
              <a:t/>
            </a:r>
            <a:endParaRPr b="0" sz="2600" strike="noStrike">
              <a:solidFill>
                <a:srgbClr val="000000"/>
              </a:solidFill>
              <a:latin typeface="Times New Roman"/>
              <a:ea typeface="Times New Roman"/>
              <a:cs typeface="Times New Roman"/>
              <a:sym typeface="Times New Roman"/>
            </a:endParaRPr>
          </a:p>
          <a:p>
            <a:pPr indent="-74295" lvl="0" marL="0" marR="0" rtl="0" algn="l">
              <a:spcBef>
                <a:spcPts val="0"/>
              </a:spcBef>
              <a:spcAft>
                <a:spcPts val="0"/>
              </a:spcAft>
              <a:buClr>
                <a:srgbClr val="000000"/>
              </a:buClr>
              <a:buSzPts val="1170"/>
              <a:buFont typeface="Noto Sans Symbols"/>
              <a:buChar char="●"/>
            </a:pPr>
            <a:r>
              <a:rPr b="0" lang="en-GB" sz="2600" strike="noStrike">
                <a:solidFill>
                  <a:srgbClr val="000000"/>
                </a:solidFill>
                <a:latin typeface="Verdana"/>
                <a:ea typeface="Verdana"/>
                <a:cs typeface="Verdana"/>
                <a:sym typeface="Verdana"/>
              </a:rPr>
              <a:t>Entonces, la alta amplitud observada en la curva de luz en el óptico son principalmente un reflejo de los cambios en el brillo superficial durante los ciclos de pulsación, debido a los cambios en la temperatura efectiva.</a:t>
            </a:r>
            <a:endParaRPr b="0" sz="2600"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25"/>
          <p:cNvSpPr txBox="1"/>
          <p:nvPr/>
        </p:nvSpPr>
        <p:spPr>
          <a:xfrm>
            <a:off x="932040" y="1471680"/>
            <a:ext cx="8607960" cy="490032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Los procesos físicos detrás de la pulsación son relativamente fáciles de entender.</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La compresión de un elemento de gas puede resultar en una </a:t>
            </a:r>
            <a:r>
              <a:rPr lang="en-GB" sz="2800"/>
              <a:t>pérdida</a:t>
            </a:r>
            <a:r>
              <a:rPr b="0" lang="en-GB" sz="2800" strike="noStrike">
                <a:solidFill>
                  <a:srgbClr val="000000"/>
                </a:solidFill>
                <a:latin typeface="Arial"/>
                <a:ea typeface="Arial"/>
                <a:cs typeface="Arial"/>
                <a:sym typeface="Arial"/>
              </a:rPr>
              <a:t> de energía a una tasa creciente. </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Sin embargo, cerca de los </a:t>
            </a:r>
            <a:r>
              <a:rPr lang="en-GB" sz="2800"/>
              <a:t>límites</a:t>
            </a:r>
            <a:r>
              <a:rPr b="0" lang="en-GB" sz="2800" strike="noStrike">
                <a:solidFill>
                  <a:srgbClr val="000000"/>
                </a:solidFill>
                <a:latin typeface="Arial"/>
                <a:ea typeface="Arial"/>
                <a:cs typeface="Arial"/>
                <a:sym typeface="Arial"/>
              </a:rPr>
              <a:t> de una zona de ionización de un elemento abundante, el gas puede absorber el calor cuanto más comprimido y soltarlo </a:t>
            </a:r>
            <a:r>
              <a:rPr lang="en-GB" sz="2800"/>
              <a:t>después</a:t>
            </a:r>
            <a:r>
              <a:rPr b="0" lang="en-GB" sz="2800" strike="noStrike">
                <a:solidFill>
                  <a:srgbClr val="000000"/>
                </a:solidFill>
                <a:latin typeface="Arial"/>
                <a:ea typeface="Arial"/>
                <a:cs typeface="Arial"/>
                <a:sym typeface="Arial"/>
              </a:rPr>
              <a:t> del instante de máxima densidad. </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Si esta interacción ocurre en un radio resonante en el interior de la estrella, la pulsación continuar</a:t>
            </a:r>
            <a:r>
              <a:rPr lang="en-GB" sz="2800"/>
              <a:t>á</a:t>
            </a:r>
            <a:r>
              <a:rPr b="0" lang="en-GB" sz="2800" strike="noStrike">
                <a:solidFill>
                  <a:srgbClr val="000000"/>
                </a:solidFill>
                <a:latin typeface="Arial"/>
                <a:ea typeface="Arial"/>
                <a:cs typeface="Arial"/>
                <a:sym typeface="Arial"/>
              </a:rPr>
              <a:t>. </a:t>
            </a:r>
            <a:endParaRPr b="0" sz="2800"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26"/>
          <p:cNvSpPr/>
          <p:nvPr/>
        </p:nvSpPr>
        <p:spPr>
          <a:xfrm>
            <a:off x="2089440" y="1744560"/>
            <a:ext cx="5887080" cy="4290840"/>
          </a:xfrm>
          <a:prstGeom prst="rect">
            <a:avLst/>
          </a:prstGeom>
          <a:solidFill>
            <a:srgbClr val="FFFFFF"/>
          </a:solid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7" name="Google Shape;447;p26"/>
          <p:cNvCxnSpPr/>
          <p:nvPr/>
        </p:nvCxnSpPr>
        <p:spPr>
          <a:xfrm flipH="1">
            <a:off x="2091240" y="466020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448" name="Google Shape;448;p26"/>
          <p:cNvCxnSpPr/>
          <p:nvPr/>
        </p:nvCxnSpPr>
        <p:spPr>
          <a:xfrm flipH="1">
            <a:off x="2091240" y="282096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449" name="Google Shape;449;p26"/>
          <p:cNvCxnSpPr/>
          <p:nvPr/>
        </p:nvCxnSpPr>
        <p:spPr>
          <a:xfrm flipH="1">
            <a:off x="2097360" y="3585960"/>
            <a:ext cx="105120" cy="1440"/>
          </a:xfrm>
          <a:prstGeom prst="straightConnector1">
            <a:avLst/>
          </a:prstGeom>
          <a:noFill/>
          <a:ln cap="flat" cmpd="sng" w="31675">
            <a:solidFill>
              <a:srgbClr val="000000"/>
            </a:solidFill>
            <a:prstDash val="solid"/>
            <a:miter lim="8000"/>
            <a:headEnd len="sm" w="sm" type="none"/>
            <a:tailEnd len="sm" w="sm" type="none"/>
          </a:ln>
        </p:spPr>
      </p:cxnSp>
      <p:cxnSp>
        <p:nvCxnSpPr>
          <p:cNvPr id="450" name="Google Shape;450;p26"/>
          <p:cNvCxnSpPr/>
          <p:nvPr/>
        </p:nvCxnSpPr>
        <p:spPr>
          <a:xfrm flipH="1">
            <a:off x="2099880" y="2228040"/>
            <a:ext cx="104760" cy="1440"/>
          </a:xfrm>
          <a:prstGeom prst="straightConnector1">
            <a:avLst/>
          </a:prstGeom>
          <a:noFill/>
          <a:ln cap="flat" cmpd="sng" w="31675">
            <a:solidFill>
              <a:srgbClr val="000000"/>
            </a:solidFill>
            <a:prstDash val="solid"/>
            <a:miter lim="8000"/>
            <a:headEnd len="sm" w="sm" type="none"/>
            <a:tailEnd len="sm" w="sm" type="none"/>
          </a:ln>
        </p:spPr>
      </p:cxnSp>
      <p:cxnSp>
        <p:nvCxnSpPr>
          <p:cNvPr id="451" name="Google Shape;451;p26"/>
          <p:cNvCxnSpPr/>
          <p:nvPr/>
        </p:nvCxnSpPr>
        <p:spPr>
          <a:xfrm>
            <a:off x="4861440" y="589212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452" name="Google Shape;452;p26"/>
          <p:cNvCxnSpPr/>
          <p:nvPr/>
        </p:nvCxnSpPr>
        <p:spPr>
          <a:xfrm>
            <a:off x="5563440" y="58921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453" name="Google Shape;453;p26"/>
          <p:cNvCxnSpPr/>
          <p:nvPr/>
        </p:nvCxnSpPr>
        <p:spPr>
          <a:xfrm>
            <a:off x="6487200" y="58921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454" name="Google Shape;454;p26"/>
          <p:cNvCxnSpPr/>
          <p:nvPr/>
        </p:nvCxnSpPr>
        <p:spPr>
          <a:xfrm>
            <a:off x="2665080" y="58921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455" name="Google Shape;455;p26"/>
          <p:cNvCxnSpPr/>
          <p:nvPr/>
        </p:nvCxnSpPr>
        <p:spPr>
          <a:xfrm>
            <a:off x="7757640" y="5874480"/>
            <a:ext cx="2160" cy="150840"/>
          </a:xfrm>
          <a:prstGeom prst="straightConnector1">
            <a:avLst/>
          </a:prstGeom>
          <a:noFill/>
          <a:ln cap="flat" cmpd="sng" w="31675">
            <a:solidFill>
              <a:srgbClr val="000000"/>
            </a:solidFill>
            <a:prstDash val="solid"/>
            <a:miter lim="8000"/>
            <a:headEnd len="sm" w="sm" type="none"/>
            <a:tailEnd len="sm" w="sm" type="none"/>
          </a:ln>
        </p:spPr>
      </p:cxnSp>
      <p:cxnSp>
        <p:nvCxnSpPr>
          <p:cNvPr id="456" name="Google Shape;456;p26"/>
          <p:cNvCxnSpPr/>
          <p:nvPr/>
        </p:nvCxnSpPr>
        <p:spPr>
          <a:xfrm>
            <a:off x="7827840" y="465516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457" name="Google Shape;457;p26"/>
          <p:cNvCxnSpPr/>
          <p:nvPr/>
        </p:nvCxnSpPr>
        <p:spPr>
          <a:xfrm>
            <a:off x="7827480" y="281556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458" name="Google Shape;458;p26"/>
          <p:cNvCxnSpPr/>
          <p:nvPr/>
        </p:nvCxnSpPr>
        <p:spPr>
          <a:xfrm>
            <a:off x="7869600" y="3580560"/>
            <a:ext cx="101160" cy="2160"/>
          </a:xfrm>
          <a:prstGeom prst="straightConnector1">
            <a:avLst/>
          </a:prstGeom>
          <a:noFill/>
          <a:ln cap="flat" cmpd="sng" w="31675">
            <a:solidFill>
              <a:srgbClr val="000000"/>
            </a:solidFill>
            <a:prstDash val="solid"/>
            <a:miter lim="8000"/>
            <a:headEnd len="sm" w="sm" type="none"/>
            <a:tailEnd len="sm" w="sm" type="none"/>
          </a:ln>
        </p:spPr>
      </p:cxnSp>
      <p:cxnSp>
        <p:nvCxnSpPr>
          <p:cNvPr id="459" name="Google Shape;459;p26"/>
          <p:cNvCxnSpPr/>
          <p:nvPr/>
        </p:nvCxnSpPr>
        <p:spPr>
          <a:xfrm>
            <a:off x="7867800" y="2222280"/>
            <a:ext cx="101520" cy="2160"/>
          </a:xfrm>
          <a:prstGeom prst="straightConnector1">
            <a:avLst/>
          </a:prstGeom>
          <a:noFill/>
          <a:ln cap="flat" cmpd="sng" w="31675">
            <a:solidFill>
              <a:srgbClr val="000000"/>
            </a:solidFill>
            <a:prstDash val="solid"/>
            <a:miter lim="8000"/>
            <a:headEnd len="sm" w="sm" type="none"/>
            <a:tailEnd len="sm" w="sm" type="none"/>
          </a:ln>
        </p:spPr>
      </p:cxnSp>
      <p:cxnSp>
        <p:nvCxnSpPr>
          <p:cNvPr id="460" name="Google Shape;460;p26"/>
          <p:cNvCxnSpPr/>
          <p:nvPr/>
        </p:nvCxnSpPr>
        <p:spPr>
          <a:xfrm>
            <a:off x="4856400" y="17568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461" name="Google Shape;461;p26"/>
          <p:cNvCxnSpPr/>
          <p:nvPr/>
        </p:nvCxnSpPr>
        <p:spPr>
          <a:xfrm>
            <a:off x="5558040" y="1756800"/>
            <a:ext cx="2160" cy="150840"/>
          </a:xfrm>
          <a:prstGeom prst="straightConnector1">
            <a:avLst/>
          </a:prstGeom>
          <a:noFill/>
          <a:ln cap="flat" cmpd="sng" w="31675">
            <a:solidFill>
              <a:srgbClr val="000000"/>
            </a:solidFill>
            <a:prstDash val="solid"/>
            <a:miter lim="8000"/>
            <a:headEnd len="sm" w="sm" type="none"/>
            <a:tailEnd len="sm" w="sm" type="none"/>
          </a:ln>
        </p:spPr>
      </p:cxnSp>
      <p:cxnSp>
        <p:nvCxnSpPr>
          <p:cNvPr id="462" name="Google Shape;462;p26"/>
          <p:cNvCxnSpPr/>
          <p:nvPr/>
        </p:nvCxnSpPr>
        <p:spPr>
          <a:xfrm>
            <a:off x="6482160" y="17568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463" name="Google Shape;463;p26"/>
          <p:cNvCxnSpPr/>
          <p:nvPr/>
        </p:nvCxnSpPr>
        <p:spPr>
          <a:xfrm>
            <a:off x="2660040" y="17568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464" name="Google Shape;464;p26"/>
          <p:cNvCxnSpPr/>
          <p:nvPr/>
        </p:nvCxnSpPr>
        <p:spPr>
          <a:xfrm>
            <a:off x="7764840" y="1751400"/>
            <a:ext cx="1440" cy="150480"/>
          </a:xfrm>
          <a:prstGeom prst="straightConnector1">
            <a:avLst/>
          </a:prstGeom>
          <a:noFill/>
          <a:ln cap="flat" cmpd="sng" w="31675">
            <a:solidFill>
              <a:srgbClr val="000000"/>
            </a:solidFill>
            <a:prstDash val="solid"/>
            <a:miter lim="8000"/>
            <a:headEnd len="sm" w="sm" type="none"/>
            <a:tailEnd len="sm" w="sm" type="none"/>
          </a:ln>
        </p:spPr>
      </p:cxnSp>
      <p:sp>
        <p:nvSpPr>
          <p:cNvPr id="465" name="Google Shape;465;p26"/>
          <p:cNvSpPr/>
          <p:nvPr/>
        </p:nvSpPr>
        <p:spPr>
          <a:xfrm>
            <a:off x="2309760" y="1940400"/>
            <a:ext cx="5255280" cy="3190320"/>
          </a:xfrm>
          <a:custGeom>
            <a:rect b="b" l="l" r="r" t="t"/>
            <a:pathLst>
              <a:path extrusionOk="0" h="1823" w="3003">
                <a:moveTo>
                  <a:pt x="0" y="1659"/>
                </a:moveTo>
                <a:cubicBezTo>
                  <a:pt x="7" y="1644"/>
                  <a:pt x="15" y="1630"/>
                  <a:pt x="24" y="1600"/>
                </a:cubicBezTo>
                <a:cubicBezTo>
                  <a:pt x="33" y="1570"/>
                  <a:pt x="46" y="1522"/>
                  <a:pt x="56" y="1480"/>
                </a:cubicBezTo>
                <a:cubicBezTo>
                  <a:pt x="66" y="1438"/>
                  <a:pt x="72" y="1396"/>
                  <a:pt x="83" y="1350"/>
                </a:cubicBezTo>
                <a:cubicBezTo>
                  <a:pt x="94" y="1304"/>
                  <a:pt x="111" y="1249"/>
                  <a:pt x="125" y="1206"/>
                </a:cubicBezTo>
                <a:cubicBezTo>
                  <a:pt x="139" y="1163"/>
                  <a:pt x="155" y="1122"/>
                  <a:pt x="168" y="1091"/>
                </a:cubicBezTo>
                <a:cubicBezTo>
                  <a:pt x="181" y="1060"/>
                  <a:pt x="192" y="1045"/>
                  <a:pt x="205" y="1019"/>
                </a:cubicBezTo>
                <a:cubicBezTo>
                  <a:pt x="218" y="993"/>
                  <a:pt x="229" y="968"/>
                  <a:pt x="248" y="936"/>
                </a:cubicBezTo>
                <a:cubicBezTo>
                  <a:pt x="267" y="904"/>
                  <a:pt x="305" y="851"/>
                  <a:pt x="320" y="827"/>
                </a:cubicBezTo>
                <a:cubicBezTo>
                  <a:pt x="335" y="803"/>
                  <a:pt x="337" y="802"/>
                  <a:pt x="341" y="790"/>
                </a:cubicBezTo>
                <a:cubicBezTo>
                  <a:pt x="345" y="778"/>
                  <a:pt x="350" y="767"/>
                  <a:pt x="347" y="755"/>
                </a:cubicBezTo>
                <a:cubicBezTo>
                  <a:pt x="344" y="743"/>
                  <a:pt x="341" y="735"/>
                  <a:pt x="325" y="718"/>
                </a:cubicBezTo>
                <a:cubicBezTo>
                  <a:pt x="309" y="701"/>
                  <a:pt x="269" y="672"/>
                  <a:pt x="248" y="651"/>
                </a:cubicBezTo>
                <a:cubicBezTo>
                  <a:pt x="227" y="630"/>
                  <a:pt x="206" y="592"/>
                  <a:pt x="200" y="590"/>
                </a:cubicBezTo>
                <a:cubicBezTo>
                  <a:pt x="194" y="588"/>
                  <a:pt x="205" y="629"/>
                  <a:pt x="213" y="638"/>
                </a:cubicBezTo>
                <a:cubicBezTo>
                  <a:pt x="221" y="647"/>
                  <a:pt x="236" y="659"/>
                  <a:pt x="248" y="646"/>
                </a:cubicBezTo>
                <a:cubicBezTo>
                  <a:pt x="260" y="633"/>
                  <a:pt x="268" y="586"/>
                  <a:pt x="285" y="558"/>
                </a:cubicBezTo>
                <a:cubicBezTo>
                  <a:pt x="302" y="530"/>
                  <a:pt x="323" y="499"/>
                  <a:pt x="349" y="478"/>
                </a:cubicBezTo>
                <a:cubicBezTo>
                  <a:pt x="375" y="457"/>
                  <a:pt x="392" y="442"/>
                  <a:pt x="440" y="430"/>
                </a:cubicBezTo>
                <a:cubicBezTo>
                  <a:pt x="488" y="418"/>
                  <a:pt x="559" y="405"/>
                  <a:pt x="635" y="408"/>
                </a:cubicBezTo>
                <a:cubicBezTo>
                  <a:pt x="711" y="411"/>
                  <a:pt x="794" y="423"/>
                  <a:pt x="896" y="451"/>
                </a:cubicBezTo>
                <a:cubicBezTo>
                  <a:pt x="998" y="479"/>
                  <a:pt x="1128" y="527"/>
                  <a:pt x="1245" y="579"/>
                </a:cubicBezTo>
                <a:cubicBezTo>
                  <a:pt x="1362" y="631"/>
                  <a:pt x="1465" y="689"/>
                  <a:pt x="1597" y="766"/>
                </a:cubicBezTo>
                <a:cubicBezTo>
                  <a:pt x="1729" y="843"/>
                  <a:pt x="1921" y="968"/>
                  <a:pt x="2037" y="1043"/>
                </a:cubicBezTo>
                <a:cubicBezTo>
                  <a:pt x="2153" y="1118"/>
                  <a:pt x="2223" y="1166"/>
                  <a:pt x="2293" y="1214"/>
                </a:cubicBezTo>
                <a:cubicBezTo>
                  <a:pt x="2363" y="1262"/>
                  <a:pt x="2406" y="1292"/>
                  <a:pt x="2456" y="1331"/>
                </a:cubicBezTo>
                <a:cubicBezTo>
                  <a:pt x="2506" y="1370"/>
                  <a:pt x="2563" y="1412"/>
                  <a:pt x="2595" y="1451"/>
                </a:cubicBezTo>
                <a:cubicBezTo>
                  <a:pt x="2627" y="1490"/>
                  <a:pt x="2632" y="1527"/>
                  <a:pt x="2648" y="1563"/>
                </a:cubicBezTo>
                <a:cubicBezTo>
                  <a:pt x="2664" y="1599"/>
                  <a:pt x="2681" y="1631"/>
                  <a:pt x="2693" y="1664"/>
                </a:cubicBezTo>
                <a:cubicBezTo>
                  <a:pt x="2705" y="1697"/>
                  <a:pt x="2710" y="1735"/>
                  <a:pt x="2723" y="1760"/>
                </a:cubicBezTo>
                <a:cubicBezTo>
                  <a:pt x="2736" y="1785"/>
                  <a:pt x="2757" y="1823"/>
                  <a:pt x="2771" y="1816"/>
                </a:cubicBezTo>
                <a:cubicBezTo>
                  <a:pt x="2785" y="1809"/>
                  <a:pt x="2789" y="1817"/>
                  <a:pt x="2808" y="1720"/>
                </a:cubicBezTo>
                <a:cubicBezTo>
                  <a:pt x="2827" y="1623"/>
                  <a:pt x="2858" y="1433"/>
                  <a:pt x="2883" y="1232"/>
                </a:cubicBezTo>
                <a:cubicBezTo>
                  <a:pt x="2908" y="1031"/>
                  <a:pt x="2949" y="615"/>
                  <a:pt x="2960" y="512"/>
                </a:cubicBezTo>
                <a:cubicBezTo>
                  <a:pt x="2971" y="409"/>
                  <a:pt x="2957" y="572"/>
                  <a:pt x="2949" y="611"/>
                </a:cubicBezTo>
                <a:cubicBezTo>
                  <a:pt x="2941" y="650"/>
                  <a:pt x="2921" y="733"/>
                  <a:pt x="2909" y="747"/>
                </a:cubicBezTo>
                <a:cubicBezTo>
                  <a:pt x="2897" y="761"/>
                  <a:pt x="2890" y="727"/>
                  <a:pt x="2877" y="696"/>
                </a:cubicBezTo>
                <a:cubicBezTo>
                  <a:pt x="2864" y="665"/>
                  <a:pt x="2841" y="589"/>
                  <a:pt x="2832" y="558"/>
                </a:cubicBezTo>
                <a:cubicBezTo>
                  <a:pt x="2823" y="527"/>
                  <a:pt x="2832" y="535"/>
                  <a:pt x="2821" y="512"/>
                </a:cubicBezTo>
                <a:cubicBezTo>
                  <a:pt x="2810" y="489"/>
                  <a:pt x="2784" y="445"/>
                  <a:pt x="2765" y="422"/>
                </a:cubicBezTo>
                <a:cubicBezTo>
                  <a:pt x="2746" y="399"/>
                  <a:pt x="2739" y="392"/>
                  <a:pt x="2704" y="376"/>
                </a:cubicBezTo>
                <a:cubicBezTo>
                  <a:pt x="2669" y="360"/>
                  <a:pt x="2602" y="341"/>
                  <a:pt x="2555" y="326"/>
                </a:cubicBezTo>
                <a:cubicBezTo>
                  <a:pt x="2508" y="311"/>
                  <a:pt x="2450" y="303"/>
                  <a:pt x="2421" y="288"/>
                </a:cubicBezTo>
                <a:cubicBezTo>
                  <a:pt x="2392" y="273"/>
                  <a:pt x="2348" y="238"/>
                  <a:pt x="2381" y="238"/>
                </a:cubicBezTo>
                <a:cubicBezTo>
                  <a:pt x="2414" y="238"/>
                  <a:pt x="2558" y="268"/>
                  <a:pt x="2619" y="288"/>
                </a:cubicBezTo>
                <a:cubicBezTo>
                  <a:pt x="2680" y="308"/>
                  <a:pt x="2716" y="336"/>
                  <a:pt x="2744" y="358"/>
                </a:cubicBezTo>
                <a:cubicBezTo>
                  <a:pt x="2772" y="380"/>
                  <a:pt x="2771" y="390"/>
                  <a:pt x="2787" y="422"/>
                </a:cubicBezTo>
                <a:cubicBezTo>
                  <a:pt x="2803" y="454"/>
                  <a:pt x="2828" y="520"/>
                  <a:pt x="2843" y="552"/>
                </a:cubicBezTo>
                <a:cubicBezTo>
                  <a:pt x="2858" y="584"/>
                  <a:pt x="2863" y="617"/>
                  <a:pt x="2877" y="616"/>
                </a:cubicBezTo>
                <a:cubicBezTo>
                  <a:pt x="2891" y="615"/>
                  <a:pt x="2912" y="589"/>
                  <a:pt x="2925" y="544"/>
                </a:cubicBezTo>
                <a:cubicBezTo>
                  <a:pt x="2938" y="499"/>
                  <a:pt x="2944" y="435"/>
                  <a:pt x="2957" y="344"/>
                </a:cubicBezTo>
                <a:cubicBezTo>
                  <a:pt x="2970" y="253"/>
                  <a:pt x="2986" y="126"/>
                  <a:pt x="3003" y="0"/>
                </a:cubicBezTo>
              </a:path>
            </a:pathLst>
          </a:custGeom>
          <a:noFill/>
          <a:ln cap="flat" cmpd="sng" w="25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 name="Google Shape;466;p26"/>
          <p:cNvGrpSpPr/>
          <p:nvPr/>
        </p:nvGrpSpPr>
        <p:grpSpPr>
          <a:xfrm>
            <a:off x="6494040" y="1737360"/>
            <a:ext cx="666720" cy="4294440"/>
            <a:chOff x="6494040" y="1737360"/>
            <a:chExt cx="666720" cy="4294440"/>
          </a:xfrm>
        </p:grpSpPr>
        <p:cxnSp>
          <p:nvCxnSpPr>
            <p:cNvPr id="467" name="Google Shape;467;p26"/>
            <p:cNvCxnSpPr/>
            <p:nvPr/>
          </p:nvCxnSpPr>
          <p:spPr>
            <a:xfrm flipH="1" rot="10800000">
              <a:off x="6787800" y="1760400"/>
              <a:ext cx="372960" cy="4261320"/>
            </a:xfrm>
            <a:prstGeom prst="straightConnector1">
              <a:avLst/>
            </a:prstGeom>
            <a:noFill/>
            <a:ln cap="flat" cmpd="sng" w="25550">
              <a:solidFill>
                <a:srgbClr val="CD0202"/>
              </a:solidFill>
              <a:prstDash val="solid"/>
              <a:miter lim="8000"/>
              <a:headEnd len="sm" w="sm" type="none"/>
              <a:tailEnd len="sm" w="sm" type="none"/>
            </a:ln>
          </p:spPr>
        </p:cxnSp>
        <p:cxnSp>
          <p:nvCxnSpPr>
            <p:cNvPr id="468" name="Google Shape;468;p26"/>
            <p:cNvCxnSpPr/>
            <p:nvPr/>
          </p:nvCxnSpPr>
          <p:spPr>
            <a:xfrm flipH="1" rot="10800000">
              <a:off x="6494040" y="1737360"/>
              <a:ext cx="91440" cy="4294440"/>
            </a:xfrm>
            <a:prstGeom prst="straightConnector1">
              <a:avLst/>
            </a:prstGeom>
            <a:noFill/>
            <a:ln cap="flat" cmpd="sng" w="25550">
              <a:solidFill>
                <a:srgbClr val="CD0202"/>
              </a:solidFill>
              <a:prstDash val="solid"/>
              <a:miter lim="8000"/>
              <a:headEnd len="sm" w="sm" type="none"/>
              <a:tailEnd len="sm" w="sm" type="none"/>
            </a:ln>
          </p:spPr>
        </p:cxnSp>
      </p:grpSp>
      <p:sp>
        <p:nvSpPr>
          <p:cNvPr id="469" name="Google Shape;469;p26"/>
          <p:cNvSpPr/>
          <p:nvPr/>
        </p:nvSpPr>
        <p:spPr>
          <a:xfrm>
            <a:off x="2680920" y="5228640"/>
            <a:ext cx="1140840" cy="53244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1/3 Z</a:t>
            </a:r>
            <a:r>
              <a:rPr b="0" baseline="-25000" lang="en-GB" sz="2650" strike="noStrike">
                <a:latin typeface="Noto Sans Symbols"/>
                <a:ea typeface="Noto Sans Symbols"/>
                <a:cs typeface="Noto Sans Symbols"/>
                <a:sym typeface="Noto Sans Symbols"/>
              </a:rPr>
              <a:t>🞊</a:t>
            </a:r>
            <a:endParaRPr b="0" sz="2650" strike="noStrike">
              <a:latin typeface="Verdana"/>
              <a:ea typeface="Verdana"/>
              <a:cs typeface="Verdana"/>
              <a:sym typeface="Verdana"/>
            </a:endParaRPr>
          </a:p>
        </p:txBody>
      </p:sp>
      <p:sp>
        <p:nvSpPr>
          <p:cNvPr id="470" name="Google Shape;470;p26"/>
          <p:cNvSpPr/>
          <p:nvPr/>
        </p:nvSpPr>
        <p:spPr>
          <a:xfrm>
            <a:off x="2309760" y="1940400"/>
            <a:ext cx="5255280" cy="3190318"/>
          </a:xfrm>
          <a:custGeom>
            <a:rect b="b" l="l" r="r" t="t"/>
            <a:pathLst>
              <a:path extrusionOk="0" h="1823" w="3003">
                <a:moveTo>
                  <a:pt x="0" y="1659"/>
                </a:moveTo>
                <a:cubicBezTo>
                  <a:pt x="7" y="1644"/>
                  <a:pt x="15" y="1630"/>
                  <a:pt x="24" y="1600"/>
                </a:cubicBezTo>
                <a:cubicBezTo>
                  <a:pt x="33" y="1570"/>
                  <a:pt x="46" y="1522"/>
                  <a:pt x="56" y="1480"/>
                </a:cubicBezTo>
                <a:cubicBezTo>
                  <a:pt x="66" y="1438"/>
                  <a:pt x="72" y="1396"/>
                  <a:pt x="83" y="1350"/>
                </a:cubicBezTo>
                <a:cubicBezTo>
                  <a:pt x="94" y="1304"/>
                  <a:pt x="111" y="1249"/>
                  <a:pt x="125" y="1206"/>
                </a:cubicBezTo>
                <a:cubicBezTo>
                  <a:pt x="139" y="1163"/>
                  <a:pt x="155" y="1122"/>
                  <a:pt x="168" y="1091"/>
                </a:cubicBezTo>
                <a:cubicBezTo>
                  <a:pt x="181" y="1060"/>
                  <a:pt x="192" y="1045"/>
                  <a:pt x="205" y="1019"/>
                </a:cubicBezTo>
                <a:cubicBezTo>
                  <a:pt x="218" y="993"/>
                  <a:pt x="229" y="968"/>
                  <a:pt x="248" y="936"/>
                </a:cubicBezTo>
                <a:cubicBezTo>
                  <a:pt x="267" y="904"/>
                  <a:pt x="305" y="851"/>
                  <a:pt x="320" y="827"/>
                </a:cubicBezTo>
                <a:cubicBezTo>
                  <a:pt x="335" y="803"/>
                  <a:pt x="337" y="802"/>
                  <a:pt x="341" y="790"/>
                </a:cubicBezTo>
                <a:cubicBezTo>
                  <a:pt x="345" y="778"/>
                  <a:pt x="350" y="767"/>
                  <a:pt x="347" y="755"/>
                </a:cubicBezTo>
                <a:cubicBezTo>
                  <a:pt x="344" y="743"/>
                  <a:pt x="341" y="735"/>
                  <a:pt x="325" y="718"/>
                </a:cubicBezTo>
                <a:cubicBezTo>
                  <a:pt x="309" y="701"/>
                  <a:pt x="269" y="672"/>
                  <a:pt x="248" y="651"/>
                </a:cubicBezTo>
                <a:cubicBezTo>
                  <a:pt x="227" y="630"/>
                  <a:pt x="206" y="592"/>
                  <a:pt x="200" y="590"/>
                </a:cubicBezTo>
                <a:cubicBezTo>
                  <a:pt x="194" y="588"/>
                  <a:pt x="205" y="629"/>
                  <a:pt x="213" y="638"/>
                </a:cubicBezTo>
                <a:cubicBezTo>
                  <a:pt x="221" y="647"/>
                  <a:pt x="236" y="659"/>
                  <a:pt x="248" y="646"/>
                </a:cubicBezTo>
                <a:cubicBezTo>
                  <a:pt x="260" y="633"/>
                  <a:pt x="268" y="586"/>
                  <a:pt x="285" y="558"/>
                </a:cubicBezTo>
                <a:cubicBezTo>
                  <a:pt x="302" y="530"/>
                  <a:pt x="323" y="499"/>
                  <a:pt x="349" y="478"/>
                </a:cubicBezTo>
                <a:cubicBezTo>
                  <a:pt x="375" y="457"/>
                  <a:pt x="392" y="442"/>
                  <a:pt x="440" y="430"/>
                </a:cubicBezTo>
                <a:cubicBezTo>
                  <a:pt x="488" y="418"/>
                  <a:pt x="559" y="405"/>
                  <a:pt x="635" y="408"/>
                </a:cubicBezTo>
                <a:cubicBezTo>
                  <a:pt x="711" y="411"/>
                  <a:pt x="794" y="423"/>
                  <a:pt x="896" y="451"/>
                </a:cubicBezTo>
                <a:cubicBezTo>
                  <a:pt x="998" y="479"/>
                  <a:pt x="1128" y="527"/>
                  <a:pt x="1245" y="579"/>
                </a:cubicBezTo>
                <a:cubicBezTo>
                  <a:pt x="1362" y="631"/>
                  <a:pt x="1465" y="689"/>
                  <a:pt x="1597" y="766"/>
                </a:cubicBezTo>
                <a:cubicBezTo>
                  <a:pt x="1729" y="843"/>
                  <a:pt x="1921" y="968"/>
                  <a:pt x="2037" y="1043"/>
                </a:cubicBezTo>
                <a:cubicBezTo>
                  <a:pt x="2153" y="1118"/>
                  <a:pt x="2223" y="1166"/>
                  <a:pt x="2293" y="1214"/>
                </a:cubicBezTo>
                <a:cubicBezTo>
                  <a:pt x="2363" y="1262"/>
                  <a:pt x="2406" y="1292"/>
                  <a:pt x="2456" y="1331"/>
                </a:cubicBezTo>
                <a:cubicBezTo>
                  <a:pt x="2506" y="1370"/>
                  <a:pt x="2563" y="1412"/>
                  <a:pt x="2595" y="1451"/>
                </a:cubicBezTo>
                <a:cubicBezTo>
                  <a:pt x="2627" y="1490"/>
                  <a:pt x="2632" y="1527"/>
                  <a:pt x="2648" y="1563"/>
                </a:cubicBezTo>
                <a:cubicBezTo>
                  <a:pt x="2664" y="1599"/>
                  <a:pt x="2681" y="1631"/>
                  <a:pt x="2693" y="1664"/>
                </a:cubicBezTo>
                <a:cubicBezTo>
                  <a:pt x="2705" y="1697"/>
                  <a:pt x="2710" y="1735"/>
                  <a:pt x="2723" y="1760"/>
                </a:cubicBezTo>
                <a:cubicBezTo>
                  <a:pt x="2736" y="1785"/>
                  <a:pt x="2757" y="1823"/>
                  <a:pt x="2771" y="1816"/>
                </a:cubicBezTo>
                <a:cubicBezTo>
                  <a:pt x="2785" y="1809"/>
                  <a:pt x="2789" y="1817"/>
                  <a:pt x="2808" y="1720"/>
                </a:cubicBezTo>
                <a:cubicBezTo>
                  <a:pt x="2827" y="1623"/>
                  <a:pt x="2858" y="1433"/>
                  <a:pt x="2883" y="1232"/>
                </a:cubicBezTo>
                <a:cubicBezTo>
                  <a:pt x="2908" y="1031"/>
                  <a:pt x="2949" y="615"/>
                  <a:pt x="2960" y="512"/>
                </a:cubicBezTo>
                <a:cubicBezTo>
                  <a:pt x="2971" y="409"/>
                  <a:pt x="2957" y="572"/>
                  <a:pt x="2949" y="611"/>
                </a:cubicBezTo>
                <a:cubicBezTo>
                  <a:pt x="2941" y="650"/>
                  <a:pt x="2921" y="733"/>
                  <a:pt x="2909" y="747"/>
                </a:cubicBezTo>
                <a:cubicBezTo>
                  <a:pt x="2897" y="761"/>
                  <a:pt x="2890" y="727"/>
                  <a:pt x="2877" y="696"/>
                </a:cubicBezTo>
                <a:cubicBezTo>
                  <a:pt x="2864" y="665"/>
                  <a:pt x="2841" y="589"/>
                  <a:pt x="2832" y="558"/>
                </a:cubicBezTo>
                <a:cubicBezTo>
                  <a:pt x="2823" y="527"/>
                  <a:pt x="2832" y="535"/>
                  <a:pt x="2821" y="512"/>
                </a:cubicBezTo>
                <a:cubicBezTo>
                  <a:pt x="2810" y="489"/>
                  <a:pt x="2784" y="445"/>
                  <a:pt x="2765" y="422"/>
                </a:cubicBezTo>
                <a:cubicBezTo>
                  <a:pt x="2746" y="399"/>
                  <a:pt x="2739" y="392"/>
                  <a:pt x="2704" y="376"/>
                </a:cubicBezTo>
                <a:cubicBezTo>
                  <a:pt x="2669" y="360"/>
                  <a:pt x="2602" y="341"/>
                  <a:pt x="2555" y="326"/>
                </a:cubicBezTo>
                <a:cubicBezTo>
                  <a:pt x="2508" y="311"/>
                  <a:pt x="2450" y="303"/>
                  <a:pt x="2421" y="288"/>
                </a:cubicBezTo>
                <a:cubicBezTo>
                  <a:pt x="2392" y="273"/>
                  <a:pt x="2348" y="238"/>
                  <a:pt x="2381" y="238"/>
                </a:cubicBezTo>
                <a:cubicBezTo>
                  <a:pt x="2414" y="238"/>
                  <a:pt x="2558" y="268"/>
                  <a:pt x="2619" y="288"/>
                </a:cubicBezTo>
                <a:cubicBezTo>
                  <a:pt x="2680" y="308"/>
                  <a:pt x="2716" y="336"/>
                  <a:pt x="2744" y="358"/>
                </a:cubicBezTo>
                <a:cubicBezTo>
                  <a:pt x="2772" y="380"/>
                  <a:pt x="2771" y="390"/>
                  <a:pt x="2787" y="422"/>
                </a:cubicBezTo>
                <a:cubicBezTo>
                  <a:pt x="2803" y="454"/>
                  <a:pt x="2828" y="520"/>
                  <a:pt x="2843" y="552"/>
                </a:cubicBezTo>
                <a:cubicBezTo>
                  <a:pt x="2858" y="584"/>
                  <a:pt x="2863" y="617"/>
                  <a:pt x="2877" y="616"/>
                </a:cubicBezTo>
                <a:cubicBezTo>
                  <a:pt x="2891" y="615"/>
                  <a:pt x="2912" y="589"/>
                  <a:pt x="2925" y="544"/>
                </a:cubicBezTo>
                <a:cubicBezTo>
                  <a:pt x="2938" y="499"/>
                  <a:pt x="2944" y="435"/>
                  <a:pt x="2957" y="344"/>
                </a:cubicBezTo>
                <a:cubicBezTo>
                  <a:pt x="2970" y="253"/>
                  <a:pt x="2986" y="126"/>
                  <a:pt x="3003" y="0"/>
                </a:cubicBezTo>
              </a:path>
            </a:pathLst>
          </a:custGeom>
          <a:noFill/>
          <a:ln cap="flat" cmpd="sng" w="25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6"/>
          <p:cNvSpPr txBox="1"/>
          <p:nvPr/>
        </p:nvSpPr>
        <p:spPr>
          <a:xfrm>
            <a:off x="0" y="0"/>
            <a:ext cx="1008000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Evolution of a 7 M</a:t>
            </a:r>
            <a:r>
              <a:rPr b="1" baseline="-25000" lang="en-GB" sz="3600" strike="noStrike">
                <a:solidFill>
                  <a:srgbClr val="333333"/>
                </a:solidFill>
                <a:latin typeface="Noto Sans Symbols"/>
                <a:ea typeface="Noto Sans Symbols"/>
                <a:cs typeface="Noto Sans Symbols"/>
                <a:sym typeface="Noto Sans Symbols"/>
              </a:rPr>
              <a:t>🞊</a:t>
            </a:r>
            <a:r>
              <a:rPr b="1" lang="en-GB" sz="4400" strike="noStrike">
                <a:solidFill>
                  <a:srgbClr val="333333"/>
                </a:solidFill>
                <a:latin typeface="Arial"/>
                <a:ea typeface="Arial"/>
                <a:cs typeface="Arial"/>
                <a:sym typeface="Arial"/>
              </a:rPr>
              <a:t> Star</a:t>
            </a:r>
            <a:endParaRPr b="1" sz="4400" strike="noStrike">
              <a:solidFill>
                <a:srgbClr val="333333"/>
              </a:solidFill>
              <a:latin typeface="Arial"/>
              <a:ea typeface="Arial"/>
              <a:cs typeface="Arial"/>
              <a:sym typeface="Arial"/>
            </a:endParaRPr>
          </a:p>
        </p:txBody>
      </p:sp>
      <p:sp>
        <p:nvSpPr>
          <p:cNvPr id="472" name="Google Shape;472;p26"/>
          <p:cNvSpPr/>
          <p:nvPr/>
        </p:nvSpPr>
        <p:spPr>
          <a:xfrm>
            <a:off x="4278600" y="6480000"/>
            <a:ext cx="1529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T (10</a:t>
            </a:r>
            <a:r>
              <a:rPr b="0" baseline="30000" lang="en-GB" sz="2650" strike="noStrike">
                <a:latin typeface="Verdana"/>
                <a:ea typeface="Verdana"/>
                <a:cs typeface="Verdana"/>
                <a:sym typeface="Verdana"/>
              </a:rPr>
              <a:t>3</a:t>
            </a:r>
            <a:r>
              <a:rPr b="0" lang="en-GB" sz="2650" strike="noStrike">
                <a:latin typeface="Verdana"/>
                <a:ea typeface="Verdana"/>
                <a:cs typeface="Verdana"/>
                <a:sym typeface="Verdana"/>
              </a:rPr>
              <a:t>K)‏</a:t>
            </a:r>
            <a:endParaRPr b="0" sz="2650" strike="noStrike">
              <a:latin typeface="Verdana"/>
              <a:ea typeface="Verdana"/>
              <a:cs typeface="Verdana"/>
              <a:sym typeface="Verdana"/>
            </a:endParaRPr>
          </a:p>
        </p:txBody>
      </p:sp>
      <p:sp>
        <p:nvSpPr>
          <p:cNvPr id="473" name="Google Shape;473;p26"/>
          <p:cNvSpPr/>
          <p:nvPr/>
        </p:nvSpPr>
        <p:spPr>
          <a:xfrm rot="-5400000">
            <a:off x="651600" y="3475440"/>
            <a:ext cx="1538640" cy="5014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L (10</a:t>
            </a:r>
            <a:r>
              <a:rPr b="0" baseline="30000" lang="en-GB" sz="2650" strike="noStrike">
                <a:latin typeface="Verdana"/>
                <a:ea typeface="Verdana"/>
                <a:cs typeface="Verdana"/>
                <a:sym typeface="Verdana"/>
              </a:rPr>
              <a:t>3</a:t>
            </a:r>
            <a:r>
              <a:rPr b="0" lang="en-GB" sz="2650" strike="noStrike">
                <a:latin typeface="Verdana"/>
                <a:ea typeface="Verdana"/>
                <a:cs typeface="Verdana"/>
                <a:sym typeface="Verdana"/>
              </a:rPr>
              <a:t>L</a:t>
            </a:r>
            <a:r>
              <a:rPr b="0" baseline="-25000" lang="en-GB" sz="2000" strike="noStrike">
                <a:solidFill>
                  <a:srgbClr val="000000"/>
                </a:solidFill>
                <a:latin typeface="Noto Sans Symbols"/>
                <a:ea typeface="Noto Sans Symbols"/>
                <a:cs typeface="Noto Sans Symbols"/>
                <a:sym typeface="Noto Sans Symbols"/>
              </a:rPr>
              <a:t>🞊</a:t>
            </a:r>
            <a:r>
              <a:rPr b="0" lang="en-GB" sz="2650" strike="noStrike">
                <a:latin typeface="Verdana"/>
                <a:ea typeface="Verdana"/>
                <a:cs typeface="Verdana"/>
                <a:sym typeface="Verdana"/>
              </a:rPr>
              <a:t>)‏</a:t>
            </a:r>
            <a:endParaRPr b="0" sz="2650" strike="noStrike">
              <a:latin typeface="Verdana"/>
              <a:ea typeface="Verdana"/>
              <a:cs typeface="Verdana"/>
              <a:sym typeface="Verdana"/>
            </a:endParaRPr>
          </a:p>
        </p:txBody>
      </p:sp>
      <p:sp>
        <p:nvSpPr>
          <p:cNvPr id="474" name="Google Shape;474;p26"/>
          <p:cNvSpPr/>
          <p:nvPr/>
        </p:nvSpPr>
        <p:spPr>
          <a:xfrm>
            <a:off x="1695240" y="440460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2</a:t>
            </a:r>
            <a:endParaRPr b="0" sz="2650" strike="noStrike">
              <a:latin typeface="Verdana"/>
              <a:ea typeface="Verdana"/>
              <a:cs typeface="Verdana"/>
              <a:sym typeface="Verdana"/>
            </a:endParaRPr>
          </a:p>
        </p:txBody>
      </p:sp>
      <p:sp>
        <p:nvSpPr>
          <p:cNvPr id="475" name="Google Shape;475;p26"/>
          <p:cNvSpPr/>
          <p:nvPr/>
        </p:nvSpPr>
        <p:spPr>
          <a:xfrm>
            <a:off x="2359800" y="602532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20</a:t>
            </a:r>
            <a:endParaRPr b="0" sz="2650" strike="noStrike">
              <a:latin typeface="Verdana"/>
              <a:ea typeface="Verdana"/>
              <a:cs typeface="Verdana"/>
              <a:sym typeface="Verdana"/>
            </a:endParaRPr>
          </a:p>
        </p:txBody>
      </p:sp>
      <p:sp>
        <p:nvSpPr>
          <p:cNvPr id="476" name="Google Shape;476;p26"/>
          <p:cNvSpPr/>
          <p:nvPr/>
        </p:nvSpPr>
        <p:spPr>
          <a:xfrm>
            <a:off x="4566240" y="602316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10</a:t>
            </a:r>
            <a:endParaRPr b="0" sz="2650" strike="noStrike">
              <a:latin typeface="Verdana"/>
              <a:ea typeface="Verdana"/>
              <a:cs typeface="Verdana"/>
              <a:sym typeface="Verdana"/>
            </a:endParaRPr>
          </a:p>
        </p:txBody>
      </p:sp>
      <p:sp>
        <p:nvSpPr>
          <p:cNvPr id="477" name="Google Shape;477;p26"/>
          <p:cNvSpPr/>
          <p:nvPr/>
        </p:nvSpPr>
        <p:spPr>
          <a:xfrm>
            <a:off x="5368680" y="602532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8</a:t>
            </a:r>
            <a:endParaRPr b="0" sz="2650" strike="noStrike">
              <a:latin typeface="Verdana"/>
              <a:ea typeface="Verdana"/>
              <a:cs typeface="Verdana"/>
              <a:sym typeface="Verdana"/>
            </a:endParaRPr>
          </a:p>
        </p:txBody>
      </p:sp>
      <p:sp>
        <p:nvSpPr>
          <p:cNvPr id="478" name="Google Shape;478;p26"/>
          <p:cNvSpPr/>
          <p:nvPr/>
        </p:nvSpPr>
        <p:spPr>
          <a:xfrm>
            <a:off x="7323840" y="7220520"/>
            <a:ext cx="275256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None/>
            </a:pPr>
            <a:r>
              <a:rPr b="0" lang="en-GB" sz="1400" strike="noStrike">
                <a:latin typeface="Verdana"/>
                <a:ea typeface="Verdana"/>
                <a:cs typeface="Verdana"/>
                <a:sym typeface="Verdana"/>
              </a:rPr>
              <a:t>Pietrinferni et al. (2005)‏</a:t>
            </a:r>
            <a:endParaRPr b="0" sz="1400" strike="noStrike">
              <a:latin typeface="Verdana"/>
              <a:ea typeface="Verdana"/>
              <a:cs typeface="Verdana"/>
              <a:sym typeface="Verdana"/>
            </a:endParaRPr>
          </a:p>
        </p:txBody>
      </p:sp>
      <p:sp>
        <p:nvSpPr>
          <p:cNvPr id="479" name="Google Shape;479;p26"/>
          <p:cNvSpPr/>
          <p:nvPr/>
        </p:nvSpPr>
        <p:spPr>
          <a:xfrm>
            <a:off x="1697400" y="256536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a:t>
            </a:r>
            <a:endParaRPr b="0" sz="2650" strike="noStrike">
              <a:latin typeface="Verdana"/>
              <a:ea typeface="Verdana"/>
              <a:cs typeface="Verdana"/>
              <a:sym typeface="Verdana"/>
            </a:endParaRPr>
          </a:p>
        </p:txBody>
      </p:sp>
      <p:sp>
        <p:nvSpPr>
          <p:cNvPr id="480" name="Google Shape;480;p26"/>
          <p:cNvSpPr/>
          <p:nvPr/>
        </p:nvSpPr>
        <p:spPr>
          <a:xfrm>
            <a:off x="6282000" y="602316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6</a:t>
            </a:r>
            <a:endParaRPr b="0" sz="2650" strike="noStrike">
              <a:latin typeface="Verdana"/>
              <a:ea typeface="Verdana"/>
              <a:cs typeface="Verdana"/>
              <a:sym typeface="Verdana"/>
            </a:endParaRPr>
          </a:p>
        </p:txBody>
      </p:sp>
      <p:sp>
        <p:nvSpPr>
          <p:cNvPr id="481" name="Google Shape;481;p26"/>
          <p:cNvSpPr/>
          <p:nvPr/>
        </p:nvSpPr>
        <p:spPr>
          <a:xfrm>
            <a:off x="7563240" y="602316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a:t>
            </a:r>
            <a:endParaRPr b="0" sz="2650" strike="noStrike">
              <a:latin typeface="Verdana"/>
              <a:ea typeface="Verdana"/>
              <a:cs typeface="Verdana"/>
              <a:sym typeface="Verdana"/>
            </a:endParaRPr>
          </a:p>
        </p:txBody>
      </p:sp>
      <p:grpSp>
        <p:nvGrpSpPr>
          <p:cNvPr id="482" name="Google Shape;482;p26"/>
          <p:cNvGrpSpPr/>
          <p:nvPr/>
        </p:nvGrpSpPr>
        <p:grpSpPr>
          <a:xfrm>
            <a:off x="6557040" y="2365920"/>
            <a:ext cx="532080" cy="266040"/>
            <a:chOff x="6557040" y="2365920"/>
            <a:chExt cx="532080" cy="266040"/>
          </a:xfrm>
        </p:grpSpPr>
        <p:sp>
          <p:nvSpPr>
            <p:cNvPr id="483" name="Google Shape;483;p26"/>
            <p:cNvSpPr/>
            <p:nvPr/>
          </p:nvSpPr>
          <p:spPr>
            <a:xfrm>
              <a:off x="6557040" y="2455200"/>
              <a:ext cx="532080" cy="176760"/>
            </a:xfrm>
            <a:custGeom>
              <a:rect b="b" l="l" r="r" t="t"/>
              <a:pathLst>
                <a:path extrusionOk="0" h="101" w="304">
                  <a:moveTo>
                    <a:pt x="304" y="101"/>
                  </a:moveTo>
                  <a:cubicBezTo>
                    <a:pt x="301" y="95"/>
                    <a:pt x="298" y="90"/>
                    <a:pt x="280" y="82"/>
                  </a:cubicBezTo>
                  <a:cubicBezTo>
                    <a:pt x="262" y="74"/>
                    <a:pt x="229" y="63"/>
                    <a:pt x="194" y="53"/>
                  </a:cubicBezTo>
                  <a:cubicBezTo>
                    <a:pt x="159" y="43"/>
                    <a:pt x="101" y="30"/>
                    <a:pt x="69" y="21"/>
                  </a:cubicBezTo>
                  <a:cubicBezTo>
                    <a:pt x="37" y="12"/>
                    <a:pt x="18" y="6"/>
                    <a:pt x="0" y="0"/>
                  </a:cubicBezTo>
                </a:path>
              </a:pathLst>
            </a:custGeom>
            <a:noFill/>
            <a:ln cap="flat" cmpd="sng" w="316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6585120" y="2365920"/>
              <a:ext cx="500400" cy="182160"/>
            </a:xfrm>
            <a:custGeom>
              <a:rect b="b" l="l" r="r" t="t"/>
              <a:pathLst>
                <a:path extrusionOk="0" h="104" w="286">
                  <a:moveTo>
                    <a:pt x="0" y="0"/>
                  </a:moveTo>
                  <a:cubicBezTo>
                    <a:pt x="39" y="9"/>
                    <a:pt x="79" y="18"/>
                    <a:pt x="115" y="29"/>
                  </a:cubicBezTo>
                  <a:cubicBezTo>
                    <a:pt x="151" y="40"/>
                    <a:pt x="191" y="52"/>
                    <a:pt x="219" y="64"/>
                  </a:cubicBezTo>
                  <a:cubicBezTo>
                    <a:pt x="247" y="76"/>
                    <a:pt x="266" y="90"/>
                    <a:pt x="286" y="104"/>
                  </a:cubicBezTo>
                </a:path>
              </a:pathLst>
            </a:custGeom>
            <a:noFill/>
            <a:ln cap="flat" cmpd="sng" w="316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 name="Google Shape;485;p26"/>
          <p:cNvSpPr/>
          <p:nvPr/>
        </p:nvSpPr>
        <p:spPr>
          <a:xfrm>
            <a:off x="52200" y="7220880"/>
            <a:ext cx="275292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Fiorentino et al. (2002)‏</a:t>
            </a:r>
            <a:endParaRPr b="0" sz="1400" strike="noStrike">
              <a:latin typeface="Verdana"/>
              <a:ea typeface="Verdana"/>
              <a:cs typeface="Verdana"/>
              <a:sym typeface="Verdan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27"/>
          <p:cNvSpPr/>
          <p:nvPr/>
        </p:nvSpPr>
        <p:spPr>
          <a:xfrm>
            <a:off x="2592000" y="1297080"/>
            <a:ext cx="5372280" cy="5382720"/>
          </a:xfrm>
          <a:prstGeom prst="rect">
            <a:avLst/>
          </a:prstGeom>
          <a:solidFill>
            <a:srgbClr val="FFFFFF"/>
          </a:solid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7"/>
          <p:cNvSpPr txBox="1"/>
          <p:nvPr/>
        </p:nvSpPr>
        <p:spPr>
          <a:xfrm>
            <a:off x="0" y="0"/>
            <a:ext cx="1007640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Theoretical P-L Relation</a:t>
            </a:r>
            <a:endParaRPr b="1" sz="4400" strike="noStrike">
              <a:solidFill>
                <a:srgbClr val="333333"/>
              </a:solidFill>
              <a:latin typeface="Arial"/>
              <a:ea typeface="Arial"/>
              <a:cs typeface="Arial"/>
              <a:sym typeface="Arial"/>
            </a:endParaRPr>
          </a:p>
        </p:txBody>
      </p:sp>
      <p:grpSp>
        <p:nvGrpSpPr>
          <p:cNvPr id="493" name="Google Shape;493;p27"/>
          <p:cNvGrpSpPr/>
          <p:nvPr/>
        </p:nvGrpSpPr>
        <p:grpSpPr>
          <a:xfrm>
            <a:off x="2591640" y="2493720"/>
            <a:ext cx="154080" cy="3403800"/>
            <a:chOff x="2591640" y="2493720"/>
            <a:chExt cx="154080" cy="3403800"/>
          </a:xfrm>
        </p:grpSpPr>
        <p:cxnSp>
          <p:nvCxnSpPr>
            <p:cNvPr id="494" name="Google Shape;494;p27"/>
            <p:cNvCxnSpPr/>
            <p:nvPr/>
          </p:nvCxnSpPr>
          <p:spPr>
            <a:xfrm flipH="1">
              <a:off x="2591640" y="589536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495" name="Google Shape;495;p27"/>
            <p:cNvCxnSpPr/>
            <p:nvPr/>
          </p:nvCxnSpPr>
          <p:spPr>
            <a:xfrm flipH="1">
              <a:off x="2591640" y="419976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496" name="Google Shape;496;p27"/>
            <p:cNvCxnSpPr/>
            <p:nvPr/>
          </p:nvCxnSpPr>
          <p:spPr>
            <a:xfrm flipH="1">
              <a:off x="2591640" y="2493720"/>
              <a:ext cx="154080" cy="1440"/>
            </a:xfrm>
            <a:prstGeom prst="straightConnector1">
              <a:avLst/>
            </a:prstGeom>
            <a:noFill/>
            <a:ln cap="flat" cmpd="sng" w="31675">
              <a:solidFill>
                <a:srgbClr val="000000"/>
              </a:solidFill>
              <a:prstDash val="solid"/>
              <a:miter lim="8000"/>
              <a:headEnd len="sm" w="sm" type="none"/>
              <a:tailEnd len="sm" w="sm" type="none"/>
            </a:ln>
          </p:spPr>
        </p:cxnSp>
      </p:grpSp>
      <p:sp>
        <p:nvSpPr>
          <p:cNvPr id="497" name="Google Shape;497;p27"/>
          <p:cNvSpPr/>
          <p:nvPr/>
        </p:nvSpPr>
        <p:spPr>
          <a:xfrm>
            <a:off x="4046760" y="7052760"/>
            <a:ext cx="243792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Period (Days)‏</a:t>
            </a:r>
            <a:endParaRPr b="0" sz="2650" strike="noStrike">
              <a:latin typeface="Verdana"/>
              <a:ea typeface="Verdana"/>
              <a:cs typeface="Verdana"/>
              <a:sym typeface="Verdana"/>
            </a:endParaRPr>
          </a:p>
        </p:txBody>
      </p:sp>
      <p:sp>
        <p:nvSpPr>
          <p:cNvPr id="498" name="Google Shape;498;p27"/>
          <p:cNvSpPr/>
          <p:nvPr/>
        </p:nvSpPr>
        <p:spPr>
          <a:xfrm rot="-5400000">
            <a:off x="778320" y="3672720"/>
            <a:ext cx="1604160" cy="5014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log L (L</a:t>
            </a:r>
            <a:r>
              <a:rPr b="0" baseline="-25000" lang="en-GB" sz="2000" strike="noStrike">
                <a:solidFill>
                  <a:srgbClr val="000000"/>
                </a:solidFill>
                <a:latin typeface="Noto Sans Symbols"/>
                <a:ea typeface="Noto Sans Symbols"/>
                <a:cs typeface="Noto Sans Symbols"/>
                <a:sym typeface="Noto Sans Symbols"/>
              </a:rPr>
              <a:t>🞊</a:t>
            </a:r>
            <a:r>
              <a:rPr b="0" lang="en-GB" sz="2650" strike="noStrike">
                <a:latin typeface="Verdana"/>
                <a:ea typeface="Verdana"/>
                <a:cs typeface="Verdana"/>
                <a:sym typeface="Verdana"/>
              </a:rPr>
              <a:t>)‏</a:t>
            </a:r>
            <a:endParaRPr b="0" sz="2650" strike="noStrike">
              <a:latin typeface="Verdana"/>
              <a:ea typeface="Verdana"/>
              <a:cs typeface="Verdana"/>
              <a:sym typeface="Verdana"/>
            </a:endParaRPr>
          </a:p>
        </p:txBody>
      </p:sp>
      <p:sp>
        <p:nvSpPr>
          <p:cNvPr id="499" name="Google Shape;499;p27"/>
          <p:cNvSpPr/>
          <p:nvPr/>
        </p:nvSpPr>
        <p:spPr>
          <a:xfrm>
            <a:off x="1930320" y="5636520"/>
            <a:ext cx="71712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3.0</a:t>
            </a:r>
            <a:endParaRPr b="0" sz="2650" strike="noStrike">
              <a:latin typeface="Verdana"/>
              <a:ea typeface="Verdana"/>
              <a:cs typeface="Verdana"/>
              <a:sym typeface="Verdana"/>
            </a:endParaRPr>
          </a:p>
        </p:txBody>
      </p:sp>
      <p:sp>
        <p:nvSpPr>
          <p:cNvPr id="500" name="Google Shape;500;p27"/>
          <p:cNvSpPr/>
          <p:nvPr/>
        </p:nvSpPr>
        <p:spPr>
          <a:xfrm>
            <a:off x="1928520" y="3951360"/>
            <a:ext cx="71712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3.5</a:t>
            </a:r>
            <a:endParaRPr b="0" sz="2650" strike="noStrike">
              <a:latin typeface="Verdana"/>
              <a:ea typeface="Verdana"/>
              <a:cs typeface="Verdana"/>
              <a:sym typeface="Verdana"/>
            </a:endParaRPr>
          </a:p>
        </p:txBody>
      </p:sp>
      <p:sp>
        <p:nvSpPr>
          <p:cNvPr id="501" name="Google Shape;501;p27"/>
          <p:cNvSpPr/>
          <p:nvPr/>
        </p:nvSpPr>
        <p:spPr>
          <a:xfrm>
            <a:off x="1928520" y="2246760"/>
            <a:ext cx="71712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4.0</a:t>
            </a:r>
            <a:endParaRPr b="0" sz="2650" strike="noStrike">
              <a:latin typeface="Verdana"/>
              <a:ea typeface="Verdana"/>
              <a:cs typeface="Verdana"/>
              <a:sym typeface="Verdana"/>
            </a:endParaRPr>
          </a:p>
        </p:txBody>
      </p:sp>
      <p:sp>
        <p:nvSpPr>
          <p:cNvPr id="502" name="Google Shape;502;p27"/>
          <p:cNvSpPr/>
          <p:nvPr/>
        </p:nvSpPr>
        <p:spPr>
          <a:xfrm>
            <a:off x="3427920" y="661284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a:t>
            </a:r>
            <a:endParaRPr b="0" sz="2650" strike="noStrike">
              <a:latin typeface="Verdana"/>
              <a:ea typeface="Verdana"/>
              <a:cs typeface="Verdana"/>
              <a:sym typeface="Verdana"/>
            </a:endParaRPr>
          </a:p>
        </p:txBody>
      </p:sp>
      <p:sp>
        <p:nvSpPr>
          <p:cNvPr id="503" name="Google Shape;503;p27"/>
          <p:cNvSpPr/>
          <p:nvPr/>
        </p:nvSpPr>
        <p:spPr>
          <a:xfrm>
            <a:off x="7058520" y="662508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40</a:t>
            </a:r>
            <a:endParaRPr b="0" sz="2650" strike="noStrike">
              <a:latin typeface="Verdana"/>
              <a:ea typeface="Verdana"/>
              <a:cs typeface="Verdana"/>
              <a:sym typeface="Verdana"/>
            </a:endParaRPr>
          </a:p>
        </p:txBody>
      </p:sp>
      <p:sp>
        <p:nvSpPr>
          <p:cNvPr id="504" name="Google Shape;504;p27"/>
          <p:cNvSpPr/>
          <p:nvPr/>
        </p:nvSpPr>
        <p:spPr>
          <a:xfrm>
            <a:off x="5938200" y="663408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20</a:t>
            </a:r>
            <a:endParaRPr b="0" sz="2650" strike="noStrike">
              <a:latin typeface="Verdana"/>
              <a:ea typeface="Verdana"/>
              <a:cs typeface="Verdana"/>
              <a:sym typeface="Verdana"/>
            </a:endParaRPr>
          </a:p>
        </p:txBody>
      </p:sp>
      <p:sp>
        <p:nvSpPr>
          <p:cNvPr id="505" name="Google Shape;505;p27"/>
          <p:cNvSpPr/>
          <p:nvPr/>
        </p:nvSpPr>
        <p:spPr>
          <a:xfrm>
            <a:off x="4808160" y="662364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10</a:t>
            </a:r>
            <a:endParaRPr b="0" sz="2650" strike="noStrike">
              <a:latin typeface="Verdana"/>
              <a:ea typeface="Verdana"/>
              <a:cs typeface="Verdana"/>
              <a:sym typeface="Verdana"/>
            </a:endParaRPr>
          </a:p>
        </p:txBody>
      </p:sp>
      <p:cxnSp>
        <p:nvCxnSpPr>
          <p:cNvPr id="506" name="Google Shape;506;p27"/>
          <p:cNvCxnSpPr/>
          <p:nvPr/>
        </p:nvCxnSpPr>
        <p:spPr>
          <a:xfrm>
            <a:off x="5115240" y="13086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507" name="Google Shape;507;p27"/>
          <p:cNvCxnSpPr/>
          <p:nvPr/>
        </p:nvCxnSpPr>
        <p:spPr>
          <a:xfrm>
            <a:off x="6245640" y="1308600"/>
            <a:ext cx="2160" cy="150840"/>
          </a:xfrm>
          <a:prstGeom prst="straightConnector1">
            <a:avLst/>
          </a:prstGeom>
          <a:noFill/>
          <a:ln cap="flat" cmpd="sng" w="31675">
            <a:solidFill>
              <a:srgbClr val="000000"/>
            </a:solidFill>
            <a:prstDash val="solid"/>
            <a:miter lim="8000"/>
            <a:headEnd len="sm" w="sm" type="none"/>
            <a:tailEnd len="sm" w="sm" type="none"/>
          </a:ln>
        </p:spPr>
      </p:cxnSp>
      <p:cxnSp>
        <p:nvCxnSpPr>
          <p:cNvPr id="508" name="Google Shape;508;p27"/>
          <p:cNvCxnSpPr/>
          <p:nvPr/>
        </p:nvCxnSpPr>
        <p:spPr>
          <a:xfrm>
            <a:off x="7374600" y="13086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509" name="Google Shape;509;p27"/>
          <p:cNvCxnSpPr/>
          <p:nvPr/>
        </p:nvCxnSpPr>
        <p:spPr>
          <a:xfrm>
            <a:off x="3631320" y="1308600"/>
            <a:ext cx="2160" cy="150840"/>
          </a:xfrm>
          <a:prstGeom prst="straightConnector1">
            <a:avLst/>
          </a:prstGeom>
          <a:noFill/>
          <a:ln cap="flat" cmpd="sng" w="31675">
            <a:solidFill>
              <a:srgbClr val="000000"/>
            </a:solidFill>
            <a:prstDash val="solid"/>
            <a:miter lim="8000"/>
            <a:headEnd len="sm" w="sm" type="none"/>
            <a:tailEnd len="sm" w="sm" type="none"/>
          </a:ln>
        </p:spPr>
      </p:cxnSp>
      <p:cxnSp>
        <p:nvCxnSpPr>
          <p:cNvPr id="510" name="Google Shape;510;p27"/>
          <p:cNvCxnSpPr/>
          <p:nvPr/>
        </p:nvCxnSpPr>
        <p:spPr>
          <a:xfrm>
            <a:off x="5104800" y="6532200"/>
            <a:ext cx="2160" cy="150840"/>
          </a:xfrm>
          <a:prstGeom prst="straightConnector1">
            <a:avLst/>
          </a:prstGeom>
          <a:noFill/>
          <a:ln cap="flat" cmpd="sng" w="31675">
            <a:solidFill>
              <a:srgbClr val="000000"/>
            </a:solidFill>
            <a:prstDash val="solid"/>
            <a:miter lim="8000"/>
            <a:headEnd len="sm" w="sm" type="none"/>
            <a:tailEnd len="sm" w="sm" type="none"/>
          </a:ln>
        </p:spPr>
      </p:cxnSp>
      <p:cxnSp>
        <p:nvCxnSpPr>
          <p:cNvPr id="511" name="Google Shape;511;p27"/>
          <p:cNvCxnSpPr/>
          <p:nvPr/>
        </p:nvCxnSpPr>
        <p:spPr>
          <a:xfrm>
            <a:off x="6235200" y="65322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512" name="Google Shape;512;p27"/>
          <p:cNvCxnSpPr/>
          <p:nvPr/>
        </p:nvCxnSpPr>
        <p:spPr>
          <a:xfrm>
            <a:off x="7363800" y="6532200"/>
            <a:ext cx="2160" cy="150840"/>
          </a:xfrm>
          <a:prstGeom prst="straightConnector1">
            <a:avLst/>
          </a:prstGeom>
          <a:noFill/>
          <a:ln cap="flat" cmpd="sng" w="31675">
            <a:solidFill>
              <a:srgbClr val="000000"/>
            </a:solidFill>
            <a:prstDash val="solid"/>
            <a:miter lim="8000"/>
            <a:headEnd len="sm" w="sm" type="none"/>
            <a:tailEnd len="sm" w="sm" type="none"/>
          </a:ln>
        </p:spPr>
      </p:cxnSp>
      <p:grpSp>
        <p:nvGrpSpPr>
          <p:cNvPr id="513" name="Google Shape;513;p27"/>
          <p:cNvGrpSpPr/>
          <p:nvPr/>
        </p:nvGrpSpPr>
        <p:grpSpPr>
          <a:xfrm>
            <a:off x="7795800" y="2495520"/>
            <a:ext cx="154080" cy="3403440"/>
            <a:chOff x="7795800" y="2495520"/>
            <a:chExt cx="154080" cy="3403440"/>
          </a:xfrm>
        </p:grpSpPr>
        <p:cxnSp>
          <p:nvCxnSpPr>
            <p:cNvPr id="514" name="Google Shape;514;p27"/>
            <p:cNvCxnSpPr/>
            <p:nvPr/>
          </p:nvCxnSpPr>
          <p:spPr>
            <a:xfrm flipH="1">
              <a:off x="7795800" y="5897520"/>
              <a:ext cx="154080" cy="1440"/>
            </a:xfrm>
            <a:prstGeom prst="straightConnector1">
              <a:avLst/>
            </a:prstGeom>
            <a:noFill/>
            <a:ln cap="flat" cmpd="sng" w="31675">
              <a:solidFill>
                <a:srgbClr val="000000"/>
              </a:solidFill>
              <a:prstDash val="solid"/>
              <a:miter lim="8000"/>
              <a:headEnd len="sm" w="sm" type="none"/>
              <a:tailEnd len="sm" w="sm" type="none"/>
            </a:ln>
          </p:spPr>
        </p:cxnSp>
        <p:cxnSp>
          <p:nvCxnSpPr>
            <p:cNvPr id="515" name="Google Shape;515;p27"/>
            <p:cNvCxnSpPr/>
            <p:nvPr/>
          </p:nvCxnSpPr>
          <p:spPr>
            <a:xfrm flipH="1">
              <a:off x="7795800" y="4201920"/>
              <a:ext cx="154080" cy="1440"/>
            </a:xfrm>
            <a:prstGeom prst="straightConnector1">
              <a:avLst/>
            </a:prstGeom>
            <a:noFill/>
            <a:ln cap="flat" cmpd="sng" w="31675">
              <a:solidFill>
                <a:srgbClr val="000000"/>
              </a:solidFill>
              <a:prstDash val="solid"/>
              <a:miter lim="8000"/>
              <a:headEnd len="sm" w="sm" type="none"/>
              <a:tailEnd len="sm" w="sm" type="none"/>
            </a:ln>
          </p:spPr>
        </p:cxnSp>
        <p:cxnSp>
          <p:nvCxnSpPr>
            <p:cNvPr id="516" name="Google Shape;516;p27"/>
            <p:cNvCxnSpPr/>
            <p:nvPr/>
          </p:nvCxnSpPr>
          <p:spPr>
            <a:xfrm flipH="1">
              <a:off x="7795800" y="2495520"/>
              <a:ext cx="154080" cy="2160"/>
            </a:xfrm>
            <a:prstGeom prst="straightConnector1">
              <a:avLst/>
            </a:prstGeom>
            <a:noFill/>
            <a:ln cap="flat" cmpd="sng" w="31675">
              <a:solidFill>
                <a:srgbClr val="000000"/>
              </a:solidFill>
              <a:prstDash val="solid"/>
              <a:miter lim="8000"/>
              <a:headEnd len="sm" w="sm" type="none"/>
              <a:tailEnd len="sm" w="sm" type="none"/>
            </a:ln>
          </p:spPr>
        </p:cxnSp>
      </p:grpSp>
      <p:cxnSp>
        <p:nvCxnSpPr>
          <p:cNvPr id="517" name="Google Shape;517;p27"/>
          <p:cNvCxnSpPr/>
          <p:nvPr/>
        </p:nvCxnSpPr>
        <p:spPr>
          <a:xfrm>
            <a:off x="4367880" y="4178880"/>
            <a:ext cx="813600" cy="115560"/>
          </a:xfrm>
          <a:prstGeom prst="straightConnector1">
            <a:avLst/>
          </a:prstGeom>
          <a:noFill/>
          <a:ln cap="flat" cmpd="sng" w="25550">
            <a:solidFill>
              <a:srgbClr val="0000FF"/>
            </a:solidFill>
            <a:prstDash val="solid"/>
            <a:miter lim="8000"/>
            <a:headEnd len="med" w="med" type="triangle"/>
            <a:tailEnd len="sm" w="sm" type="none"/>
          </a:ln>
        </p:spPr>
      </p:cxnSp>
      <p:cxnSp>
        <p:nvCxnSpPr>
          <p:cNvPr id="518" name="Google Shape;518;p27"/>
          <p:cNvCxnSpPr/>
          <p:nvPr/>
        </p:nvCxnSpPr>
        <p:spPr>
          <a:xfrm>
            <a:off x="4773960" y="3802680"/>
            <a:ext cx="804960" cy="126360"/>
          </a:xfrm>
          <a:prstGeom prst="straightConnector1">
            <a:avLst/>
          </a:prstGeom>
          <a:noFill/>
          <a:ln cap="flat" cmpd="sng" w="25550">
            <a:solidFill>
              <a:srgbClr val="0000FF"/>
            </a:solidFill>
            <a:prstDash val="solid"/>
            <a:miter lim="8000"/>
            <a:headEnd len="sm" w="sm" type="none"/>
            <a:tailEnd len="med" w="med" type="triangle"/>
          </a:ln>
        </p:spPr>
      </p:cxnSp>
      <p:sp>
        <p:nvSpPr>
          <p:cNvPr id="519" name="Google Shape;519;p27"/>
          <p:cNvSpPr/>
          <p:nvPr/>
        </p:nvSpPr>
        <p:spPr>
          <a:xfrm>
            <a:off x="5797440" y="7220520"/>
            <a:ext cx="427896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None/>
            </a:pPr>
            <a:r>
              <a:rPr b="0" lang="en-GB" sz="1400" strike="noStrike">
                <a:latin typeface="Verdana"/>
                <a:ea typeface="Verdana"/>
                <a:cs typeface="Verdana"/>
                <a:sym typeface="Verdana"/>
              </a:rPr>
              <a:t>Alibert et al. (1999)‏</a:t>
            </a:r>
            <a:endParaRPr b="0" sz="1400" strike="noStrike">
              <a:latin typeface="Verdana"/>
              <a:ea typeface="Verdana"/>
              <a:cs typeface="Verdana"/>
              <a:sym typeface="Verdana"/>
            </a:endParaRPr>
          </a:p>
        </p:txBody>
      </p:sp>
      <p:sp>
        <p:nvSpPr>
          <p:cNvPr id="520" name="Google Shape;520;p27"/>
          <p:cNvSpPr/>
          <p:nvPr/>
        </p:nvSpPr>
        <p:spPr>
          <a:xfrm>
            <a:off x="5300640" y="3932280"/>
            <a:ext cx="767160" cy="53244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000000"/>
                </a:solidFill>
                <a:latin typeface="Verdana"/>
                <a:ea typeface="Verdana"/>
                <a:cs typeface="Verdana"/>
                <a:sym typeface="Verdana"/>
              </a:rPr>
              <a:t>7M</a:t>
            </a:r>
            <a:r>
              <a:rPr b="0" baseline="-25000" lang="en-GB" sz="2650" strike="noStrike">
                <a:solidFill>
                  <a:srgbClr val="000000"/>
                </a:solidFill>
                <a:latin typeface="Noto Sans Symbols"/>
                <a:ea typeface="Noto Sans Symbols"/>
                <a:cs typeface="Noto Sans Symbols"/>
                <a:sym typeface="Noto Sans Symbols"/>
              </a:rPr>
              <a:t>🞊</a:t>
            </a:r>
            <a:endParaRPr b="0" sz="2650" strike="noStrike">
              <a:latin typeface="Verdana"/>
              <a:ea typeface="Verdana"/>
              <a:cs typeface="Verdana"/>
              <a:sym typeface="Verdana"/>
            </a:endParaRPr>
          </a:p>
        </p:txBody>
      </p:sp>
      <p:grpSp>
        <p:nvGrpSpPr>
          <p:cNvPr id="521" name="Google Shape;521;p27"/>
          <p:cNvGrpSpPr/>
          <p:nvPr/>
        </p:nvGrpSpPr>
        <p:grpSpPr>
          <a:xfrm>
            <a:off x="2894400" y="1839240"/>
            <a:ext cx="4586760" cy="4843800"/>
            <a:chOff x="2894400" y="1839240"/>
            <a:chExt cx="4586760" cy="4843800"/>
          </a:xfrm>
        </p:grpSpPr>
        <p:grpSp>
          <p:nvGrpSpPr>
            <p:cNvPr id="522" name="Google Shape;522;p27"/>
            <p:cNvGrpSpPr/>
            <p:nvPr/>
          </p:nvGrpSpPr>
          <p:grpSpPr>
            <a:xfrm>
              <a:off x="5057280" y="1839240"/>
              <a:ext cx="2423880" cy="1755360"/>
              <a:chOff x="5057280" y="1839240"/>
              <a:chExt cx="2423880" cy="1755360"/>
            </a:xfrm>
          </p:grpSpPr>
          <p:cxnSp>
            <p:nvCxnSpPr>
              <p:cNvPr id="523" name="Google Shape;523;p27"/>
              <p:cNvCxnSpPr/>
              <p:nvPr/>
            </p:nvCxnSpPr>
            <p:spPr>
              <a:xfrm>
                <a:off x="5057280" y="3436920"/>
                <a:ext cx="897840" cy="125640"/>
              </a:xfrm>
              <a:prstGeom prst="straightConnector1">
                <a:avLst/>
              </a:prstGeom>
              <a:noFill/>
              <a:ln cap="flat" cmpd="sng" w="25550">
                <a:solidFill>
                  <a:srgbClr val="996633"/>
                </a:solidFill>
                <a:prstDash val="solid"/>
                <a:miter lim="8000"/>
                <a:headEnd len="med" w="med" type="triangle"/>
                <a:tailEnd len="sm" w="sm" type="none"/>
              </a:ln>
            </p:spPr>
          </p:cxnSp>
          <p:cxnSp>
            <p:nvCxnSpPr>
              <p:cNvPr id="524" name="Google Shape;524;p27"/>
              <p:cNvCxnSpPr/>
              <p:nvPr/>
            </p:nvCxnSpPr>
            <p:spPr>
              <a:xfrm>
                <a:off x="5360040" y="3102120"/>
                <a:ext cx="866160" cy="147240"/>
              </a:xfrm>
              <a:prstGeom prst="straightConnector1">
                <a:avLst/>
              </a:prstGeom>
              <a:noFill/>
              <a:ln cap="flat" cmpd="sng" w="25550">
                <a:solidFill>
                  <a:srgbClr val="996633"/>
                </a:solidFill>
                <a:prstDash val="solid"/>
                <a:miter lim="8000"/>
                <a:headEnd len="sm" w="sm" type="none"/>
                <a:tailEnd len="med" w="med" type="triangle"/>
              </a:ln>
            </p:spPr>
          </p:cxnSp>
          <p:cxnSp>
            <p:nvCxnSpPr>
              <p:cNvPr id="525" name="Google Shape;525;p27"/>
              <p:cNvCxnSpPr/>
              <p:nvPr/>
            </p:nvCxnSpPr>
            <p:spPr>
              <a:xfrm>
                <a:off x="5631120" y="2789280"/>
                <a:ext cx="1023840" cy="84240"/>
              </a:xfrm>
              <a:prstGeom prst="straightConnector1">
                <a:avLst/>
              </a:prstGeom>
              <a:noFill/>
              <a:ln cap="flat" cmpd="sng" w="25550">
                <a:solidFill>
                  <a:srgbClr val="CD0202"/>
                </a:solidFill>
                <a:prstDash val="solid"/>
                <a:miter lim="8000"/>
                <a:headEnd len="med" w="med" type="triangle"/>
                <a:tailEnd len="sm" w="sm" type="none"/>
              </a:ln>
            </p:spPr>
          </p:cxnSp>
          <p:cxnSp>
            <p:nvCxnSpPr>
              <p:cNvPr id="526" name="Google Shape;526;p27"/>
              <p:cNvCxnSpPr/>
              <p:nvPr/>
            </p:nvCxnSpPr>
            <p:spPr>
              <a:xfrm>
                <a:off x="5881320" y="2570400"/>
                <a:ext cx="941760" cy="145080"/>
              </a:xfrm>
              <a:prstGeom prst="straightConnector1">
                <a:avLst/>
              </a:prstGeom>
              <a:noFill/>
              <a:ln cap="flat" cmpd="sng" w="25550">
                <a:solidFill>
                  <a:srgbClr val="CD0202"/>
                </a:solidFill>
                <a:prstDash val="solid"/>
                <a:miter lim="8000"/>
                <a:headEnd len="sm" w="sm" type="none"/>
                <a:tailEnd len="med" w="med" type="triangle"/>
              </a:ln>
            </p:spPr>
          </p:cxnSp>
          <p:cxnSp>
            <p:nvCxnSpPr>
              <p:cNvPr id="527" name="Google Shape;527;p27"/>
              <p:cNvCxnSpPr/>
              <p:nvPr/>
            </p:nvCxnSpPr>
            <p:spPr>
              <a:xfrm>
                <a:off x="6165000" y="2236320"/>
                <a:ext cx="960840" cy="71280"/>
              </a:xfrm>
              <a:prstGeom prst="straightConnector1">
                <a:avLst/>
              </a:prstGeom>
              <a:noFill/>
              <a:ln cap="flat" cmpd="sng" w="25550">
                <a:solidFill>
                  <a:srgbClr val="996633"/>
                </a:solidFill>
                <a:prstDash val="solid"/>
                <a:miter lim="8000"/>
                <a:headEnd len="med" w="med" type="triangle"/>
                <a:tailEnd len="sm" w="sm" type="none"/>
              </a:ln>
            </p:spPr>
          </p:cxnSp>
          <p:cxnSp>
            <p:nvCxnSpPr>
              <p:cNvPr id="528" name="Google Shape;528;p27"/>
              <p:cNvCxnSpPr/>
              <p:nvPr/>
            </p:nvCxnSpPr>
            <p:spPr>
              <a:xfrm>
                <a:off x="6205320" y="1973520"/>
                <a:ext cx="878760" cy="199440"/>
              </a:xfrm>
              <a:prstGeom prst="straightConnector1">
                <a:avLst/>
              </a:prstGeom>
              <a:noFill/>
              <a:ln cap="flat" cmpd="sng" w="25550">
                <a:solidFill>
                  <a:srgbClr val="996633"/>
                </a:solidFill>
                <a:prstDash val="solid"/>
                <a:miter lim="8000"/>
                <a:headEnd len="sm" w="sm" type="none"/>
                <a:tailEnd len="med" w="med" type="triangle"/>
              </a:ln>
            </p:spPr>
          </p:cxnSp>
          <p:cxnSp>
            <p:nvCxnSpPr>
              <p:cNvPr id="529" name="Google Shape;529;p27"/>
              <p:cNvCxnSpPr/>
              <p:nvPr/>
            </p:nvCxnSpPr>
            <p:spPr>
              <a:xfrm rot="10800000">
                <a:off x="6277320" y="2024280"/>
                <a:ext cx="1069200" cy="171360"/>
              </a:xfrm>
              <a:prstGeom prst="straightConnector1">
                <a:avLst/>
              </a:prstGeom>
              <a:noFill/>
              <a:ln cap="flat" cmpd="sng" w="25550">
                <a:solidFill>
                  <a:srgbClr val="0000FF"/>
                </a:solidFill>
                <a:prstDash val="solid"/>
                <a:miter lim="8000"/>
                <a:headEnd len="sm" w="sm" type="none"/>
                <a:tailEnd len="med" w="med" type="triangle"/>
              </a:ln>
            </p:spPr>
          </p:cxnSp>
          <p:cxnSp>
            <p:nvCxnSpPr>
              <p:cNvPr id="530" name="Google Shape;530;p27"/>
              <p:cNvCxnSpPr/>
              <p:nvPr/>
            </p:nvCxnSpPr>
            <p:spPr>
              <a:xfrm>
                <a:off x="6467760" y="1839240"/>
                <a:ext cx="856080" cy="82080"/>
              </a:xfrm>
              <a:prstGeom prst="straightConnector1">
                <a:avLst/>
              </a:prstGeom>
              <a:noFill/>
              <a:ln cap="flat" cmpd="sng" w="25550">
                <a:solidFill>
                  <a:srgbClr val="0000FF"/>
                </a:solidFill>
                <a:prstDash val="solid"/>
                <a:miter lim="8000"/>
                <a:headEnd len="sm" w="sm" type="none"/>
                <a:tailEnd len="med" w="med" type="triangle"/>
              </a:ln>
            </p:spPr>
          </p:cxnSp>
          <p:sp>
            <p:nvSpPr>
              <p:cNvPr id="531" name="Google Shape;531;p27"/>
              <p:cNvSpPr/>
              <p:nvPr/>
            </p:nvSpPr>
            <p:spPr>
              <a:xfrm>
                <a:off x="6230880" y="3204000"/>
                <a:ext cx="576720" cy="3906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8M</a:t>
                </a:r>
                <a:r>
                  <a:rPr b="0" baseline="-25000" lang="en-GB" sz="1800" strike="noStrike">
                    <a:solidFill>
                      <a:srgbClr val="000000"/>
                    </a:solidFill>
                    <a:latin typeface="Noto Sans Symbols"/>
                    <a:ea typeface="Noto Sans Symbols"/>
                    <a:cs typeface="Noto Sans Symbols"/>
                    <a:sym typeface="Noto Sans Symbols"/>
                  </a:rPr>
                  <a:t>🞊</a:t>
                </a:r>
                <a:endParaRPr b="0" sz="1800" strike="noStrike">
                  <a:latin typeface="Verdana"/>
                  <a:ea typeface="Verdana"/>
                  <a:cs typeface="Verdana"/>
                  <a:sym typeface="Verdana"/>
                </a:endParaRPr>
              </a:p>
            </p:txBody>
          </p:sp>
          <p:sp>
            <p:nvSpPr>
              <p:cNvPr id="532" name="Google Shape;532;p27"/>
              <p:cNvSpPr/>
              <p:nvPr/>
            </p:nvSpPr>
            <p:spPr>
              <a:xfrm>
                <a:off x="6904440" y="2600280"/>
                <a:ext cx="576720" cy="3906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9M</a:t>
                </a:r>
                <a:r>
                  <a:rPr b="0" baseline="-25000" lang="en-GB" sz="1800" strike="noStrike">
                    <a:solidFill>
                      <a:srgbClr val="000000"/>
                    </a:solidFill>
                    <a:latin typeface="Noto Sans Symbols"/>
                    <a:ea typeface="Noto Sans Symbols"/>
                    <a:cs typeface="Noto Sans Symbols"/>
                    <a:sym typeface="Noto Sans Symbols"/>
                  </a:rPr>
                  <a:t>🞊</a:t>
                </a:r>
                <a:endParaRPr b="0" sz="1800" strike="noStrike">
                  <a:latin typeface="Verdana"/>
                  <a:ea typeface="Verdana"/>
                  <a:cs typeface="Verdana"/>
                  <a:sym typeface="Verdana"/>
                </a:endParaRPr>
              </a:p>
            </p:txBody>
          </p:sp>
        </p:grpSp>
        <p:grpSp>
          <p:nvGrpSpPr>
            <p:cNvPr id="533" name="Google Shape;533;p27"/>
            <p:cNvGrpSpPr/>
            <p:nvPr/>
          </p:nvGrpSpPr>
          <p:grpSpPr>
            <a:xfrm>
              <a:off x="2894400" y="4670640"/>
              <a:ext cx="2313720" cy="2012400"/>
              <a:chOff x="2894400" y="4670640"/>
              <a:chExt cx="2313720" cy="2012400"/>
            </a:xfrm>
          </p:grpSpPr>
          <p:cxnSp>
            <p:nvCxnSpPr>
              <p:cNvPr id="534" name="Google Shape;534;p27"/>
              <p:cNvCxnSpPr/>
              <p:nvPr/>
            </p:nvCxnSpPr>
            <p:spPr>
              <a:xfrm>
                <a:off x="3620520" y="65322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535" name="Google Shape;535;p27"/>
              <p:cNvCxnSpPr/>
              <p:nvPr/>
            </p:nvCxnSpPr>
            <p:spPr>
              <a:xfrm>
                <a:off x="2915280" y="6299640"/>
                <a:ext cx="334080" cy="115560"/>
              </a:xfrm>
              <a:prstGeom prst="straightConnector1">
                <a:avLst/>
              </a:prstGeom>
              <a:noFill/>
              <a:ln cap="flat" cmpd="sng" w="25550">
                <a:solidFill>
                  <a:srgbClr val="CD0202"/>
                </a:solidFill>
                <a:prstDash val="solid"/>
                <a:miter lim="8000"/>
                <a:headEnd len="med" w="med" type="triangle"/>
                <a:tailEnd len="sm" w="sm" type="none"/>
              </a:ln>
            </p:spPr>
          </p:cxnSp>
          <p:cxnSp>
            <p:nvCxnSpPr>
              <p:cNvPr id="536" name="Google Shape;536;p27"/>
              <p:cNvCxnSpPr/>
              <p:nvPr/>
            </p:nvCxnSpPr>
            <p:spPr>
              <a:xfrm flipH="1">
                <a:off x="2913120" y="6205320"/>
                <a:ext cx="483120" cy="84240"/>
              </a:xfrm>
              <a:prstGeom prst="straightConnector1">
                <a:avLst/>
              </a:prstGeom>
              <a:noFill/>
              <a:ln cap="flat" cmpd="sng" w="25550">
                <a:solidFill>
                  <a:srgbClr val="CD0202"/>
                </a:solidFill>
                <a:prstDash val="solid"/>
                <a:miter lim="8000"/>
                <a:headEnd len="med" w="med" type="triangle"/>
                <a:tailEnd len="sm" w="sm" type="none"/>
              </a:ln>
            </p:spPr>
          </p:cxnSp>
          <p:cxnSp>
            <p:nvCxnSpPr>
              <p:cNvPr id="537" name="Google Shape;537;p27"/>
              <p:cNvCxnSpPr/>
              <p:nvPr/>
            </p:nvCxnSpPr>
            <p:spPr>
              <a:xfrm>
                <a:off x="2894400" y="5933880"/>
                <a:ext cx="552960" cy="166320"/>
              </a:xfrm>
              <a:prstGeom prst="straightConnector1">
                <a:avLst/>
              </a:prstGeom>
              <a:noFill/>
              <a:ln cap="flat" cmpd="sng" w="25550">
                <a:solidFill>
                  <a:srgbClr val="996633"/>
                </a:solidFill>
                <a:prstDash val="solid"/>
                <a:miter lim="8000"/>
                <a:headEnd len="med" w="med" type="triangle"/>
                <a:tailEnd len="sm" w="sm" type="none"/>
              </a:ln>
            </p:spPr>
          </p:cxnSp>
          <p:cxnSp>
            <p:nvCxnSpPr>
              <p:cNvPr id="538" name="Google Shape;538;p27"/>
              <p:cNvCxnSpPr/>
              <p:nvPr/>
            </p:nvCxnSpPr>
            <p:spPr>
              <a:xfrm flipH="1" rot="10800000">
                <a:off x="2925720" y="5847840"/>
                <a:ext cx="824400" cy="55800"/>
              </a:xfrm>
              <a:prstGeom prst="straightConnector1">
                <a:avLst/>
              </a:prstGeom>
              <a:noFill/>
              <a:ln cap="flat" cmpd="sng" w="25550">
                <a:solidFill>
                  <a:srgbClr val="996633"/>
                </a:solidFill>
                <a:prstDash val="solid"/>
                <a:miter lim="8000"/>
                <a:headEnd len="sm" w="sm" type="none"/>
                <a:tailEnd len="med" w="med" type="triangle"/>
              </a:ln>
            </p:spPr>
          </p:cxnSp>
          <p:cxnSp>
            <p:nvCxnSpPr>
              <p:cNvPr id="539" name="Google Shape;539;p27"/>
              <p:cNvCxnSpPr/>
              <p:nvPr/>
            </p:nvCxnSpPr>
            <p:spPr>
              <a:xfrm>
                <a:off x="3281040" y="5421240"/>
                <a:ext cx="689760" cy="189360"/>
              </a:xfrm>
              <a:prstGeom prst="straightConnector1">
                <a:avLst/>
              </a:prstGeom>
              <a:noFill/>
              <a:ln cap="flat" cmpd="sng" w="25550">
                <a:solidFill>
                  <a:srgbClr val="0000FF"/>
                </a:solidFill>
                <a:prstDash val="solid"/>
                <a:miter lim="8000"/>
                <a:headEnd len="med" w="med" type="triangle"/>
                <a:tailEnd len="sm" w="sm" type="none"/>
              </a:ln>
            </p:spPr>
          </p:cxnSp>
          <p:cxnSp>
            <p:nvCxnSpPr>
              <p:cNvPr id="540" name="Google Shape;540;p27"/>
              <p:cNvCxnSpPr/>
              <p:nvPr/>
            </p:nvCxnSpPr>
            <p:spPr>
              <a:xfrm>
                <a:off x="3510360" y="5181480"/>
                <a:ext cx="825840" cy="94320"/>
              </a:xfrm>
              <a:prstGeom prst="straightConnector1">
                <a:avLst/>
              </a:prstGeom>
              <a:noFill/>
              <a:ln cap="flat" cmpd="sng" w="25550">
                <a:solidFill>
                  <a:srgbClr val="0000FF"/>
                </a:solidFill>
                <a:prstDash val="solid"/>
                <a:miter lim="8000"/>
                <a:headEnd len="sm" w="sm" type="none"/>
                <a:tailEnd len="med" w="med" type="triangle"/>
              </a:ln>
            </p:spPr>
          </p:cxnSp>
          <p:cxnSp>
            <p:nvCxnSpPr>
              <p:cNvPr id="541" name="Google Shape;541;p27"/>
              <p:cNvCxnSpPr/>
              <p:nvPr/>
            </p:nvCxnSpPr>
            <p:spPr>
              <a:xfrm>
                <a:off x="3699360" y="4962600"/>
                <a:ext cx="740160" cy="176760"/>
              </a:xfrm>
              <a:prstGeom prst="straightConnector1">
                <a:avLst/>
              </a:prstGeom>
              <a:noFill/>
              <a:ln cap="flat" cmpd="sng" w="25550">
                <a:solidFill>
                  <a:srgbClr val="CD0202"/>
                </a:solidFill>
                <a:prstDash val="solid"/>
                <a:miter lim="8000"/>
                <a:headEnd len="med" w="med" type="triangle"/>
                <a:tailEnd len="sm" w="sm" type="none"/>
              </a:ln>
            </p:spPr>
          </p:cxnSp>
          <p:cxnSp>
            <p:nvCxnSpPr>
              <p:cNvPr id="542" name="Google Shape;542;p27"/>
              <p:cNvCxnSpPr/>
              <p:nvPr/>
            </p:nvCxnSpPr>
            <p:spPr>
              <a:xfrm>
                <a:off x="4023000" y="4670640"/>
                <a:ext cx="710280" cy="92520"/>
              </a:xfrm>
              <a:prstGeom prst="straightConnector1">
                <a:avLst/>
              </a:prstGeom>
              <a:noFill/>
              <a:ln cap="flat" cmpd="sng" w="25550">
                <a:solidFill>
                  <a:srgbClr val="CD0202"/>
                </a:solidFill>
                <a:prstDash val="solid"/>
                <a:miter lim="8000"/>
                <a:headEnd len="sm" w="sm" type="none"/>
                <a:tailEnd len="med" w="med" type="triangle"/>
              </a:ln>
            </p:spPr>
          </p:cxnSp>
          <p:sp>
            <p:nvSpPr>
              <p:cNvPr id="543" name="Google Shape;543;p27"/>
              <p:cNvSpPr/>
              <p:nvPr/>
            </p:nvSpPr>
            <p:spPr>
              <a:xfrm>
                <a:off x="4631400" y="4779000"/>
                <a:ext cx="576720" cy="3906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6M</a:t>
                </a:r>
                <a:r>
                  <a:rPr b="0" baseline="-25000" lang="en-GB" sz="1800" strike="noStrike">
                    <a:solidFill>
                      <a:srgbClr val="000000"/>
                    </a:solidFill>
                    <a:latin typeface="Noto Sans Symbols"/>
                    <a:ea typeface="Noto Sans Symbols"/>
                    <a:cs typeface="Noto Sans Symbols"/>
                    <a:sym typeface="Noto Sans Symbols"/>
                  </a:rPr>
                  <a:t>🞊</a:t>
                </a:r>
                <a:endParaRPr b="0" sz="1800" strike="noStrike">
                  <a:latin typeface="Verdana"/>
                  <a:ea typeface="Verdana"/>
                  <a:cs typeface="Verdana"/>
                  <a:sym typeface="Verdana"/>
                </a:endParaRPr>
              </a:p>
            </p:txBody>
          </p:sp>
          <p:sp>
            <p:nvSpPr>
              <p:cNvPr id="544" name="Google Shape;544;p27"/>
              <p:cNvSpPr/>
              <p:nvPr/>
            </p:nvSpPr>
            <p:spPr>
              <a:xfrm>
                <a:off x="4200840" y="5337360"/>
                <a:ext cx="576720" cy="3906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5M</a:t>
                </a:r>
                <a:r>
                  <a:rPr b="0" baseline="-25000" lang="en-GB" sz="1800" strike="noStrike">
                    <a:solidFill>
                      <a:srgbClr val="000000"/>
                    </a:solidFill>
                    <a:latin typeface="Noto Sans Symbols"/>
                    <a:ea typeface="Noto Sans Symbols"/>
                    <a:cs typeface="Noto Sans Symbols"/>
                    <a:sym typeface="Noto Sans Symbols"/>
                  </a:rPr>
                  <a:t>🞊</a:t>
                </a:r>
                <a:endParaRPr b="0" sz="1800" strike="noStrike">
                  <a:latin typeface="Verdana"/>
                  <a:ea typeface="Verdana"/>
                  <a:cs typeface="Verdana"/>
                  <a:sym typeface="Verdana"/>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2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pic>
        <p:nvPicPr>
          <p:cNvPr id="550" name="Google Shape;550;p28"/>
          <p:cNvPicPr preferRelativeResize="0"/>
          <p:nvPr/>
        </p:nvPicPr>
        <p:blipFill rotWithShape="1">
          <a:blip r:embed="rId3">
            <a:alphaModFix/>
          </a:blip>
          <a:srcRect b="10759" l="12050" r="5643" t="5017"/>
          <a:stretch/>
        </p:blipFill>
        <p:spPr>
          <a:xfrm>
            <a:off x="1746360" y="1546920"/>
            <a:ext cx="6609600" cy="5054040"/>
          </a:xfrm>
          <a:prstGeom prst="rect">
            <a:avLst/>
          </a:prstGeom>
          <a:noFill/>
          <a:ln>
            <a:noFill/>
          </a:ln>
        </p:spPr>
      </p:pic>
      <p:sp>
        <p:nvSpPr>
          <p:cNvPr id="551" name="Google Shape;551;p28"/>
          <p:cNvSpPr txBox="1"/>
          <p:nvPr/>
        </p:nvSpPr>
        <p:spPr>
          <a:xfrm>
            <a:off x="1005840" y="0"/>
            <a:ext cx="806184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Observed P-L Relations</a:t>
            </a:r>
            <a:endParaRPr b="1" sz="4400" strike="noStrike">
              <a:solidFill>
                <a:srgbClr val="333333"/>
              </a:solidFill>
              <a:latin typeface="Arial"/>
              <a:ea typeface="Arial"/>
              <a:cs typeface="Arial"/>
              <a:sym typeface="Arial"/>
            </a:endParaRPr>
          </a:p>
        </p:txBody>
      </p:sp>
      <p:sp>
        <p:nvSpPr>
          <p:cNvPr id="552" name="Google Shape;552;p28"/>
          <p:cNvSpPr/>
          <p:nvPr/>
        </p:nvSpPr>
        <p:spPr>
          <a:xfrm>
            <a:off x="7011720" y="7220880"/>
            <a:ext cx="306756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None/>
            </a:pPr>
            <a:r>
              <a:rPr b="0" lang="en-GB" sz="1400" strike="noStrike">
                <a:latin typeface="Verdana"/>
                <a:ea typeface="Verdana"/>
                <a:cs typeface="Verdana"/>
                <a:sym typeface="Verdana"/>
              </a:rPr>
              <a:t>Sebo et al, ApJS 142 (2002)‏</a:t>
            </a:r>
            <a:endParaRPr b="0" sz="1400" strike="noStrike">
              <a:latin typeface="Verdana"/>
              <a:ea typeface="Verdana"/>
              <a:cs typeface="Verdana"/>
              <a:sym typeface="Verdana"/>
            </a:endParaRPr>
          </a:p>
        </p:txBody>
      </p:sp>
      <p:cxnSp>
        <p:nvCxnSpPr>
          <p:cNvPr id="553" name="Google Shape;553;p28"/>
          <p:cNvCxnSpPr/>
          <p:nvPr/>
        </p:nvCxnSpPr>
        <p:spPr>
          <a:xfrm>
            <a:off x="1753560" y="1524240"/>
            <a:ext cx="1440" cy="5066280"/>
          </a:xfrm>
          <a:prstGeom prst="straightConnector1">
            <a:avLst/>
          </a:prstGeom>
          <a:noFill/>
          <a:ln cap="flat" cmpd="sng" w="63350">
            <a:solidFill>
              <a:srgbClr val="000000"/>
            </a:solidFill>
            <a:prstDash val="solid"/>
            <a:miter lim="8000"/>
            <a:headEnd len="sm" w="sm" type="none"/>
            <a:tailEnd len="sm" w="sm" type="none"/>
          </a:ln>
        </p:spPr>
      </p:cxnSp>
      <p:cxnSp>
        <p:nvCxnSpPr>
          <p:cNvPr id="554" name="Google Shape;554;p28"/>
          <p:cNvCxnSpPr/>
          <p:nvPr/>
        </p:nvCxnSpPr>
        <p:spPr>
          <a:xfrm>
            <a:off x="8333280" y="1504800"/>
            <a:ext cx="2160" cy="5110200"/>
          </a:xfrm>
          <a:prstGeom prst="straightConnector1">
            <a:avLst/>
          </a:prstGeom>
          <a:noFill/>
          <a:ln cap="flat" cmpd="sng" w="63350">
            <a:solidFill>
              <a:srgbClr val="000000"/>
            </a:solidFill>
            <a:prstDash val="solid"/>
            <a:miter lim="8000"/>
            <a:headEnd len="sm" w="sm" type="none"/>
            <a:tailEnd len="sm" w="sm" type="none"/>
          </a:ln>
        </p:spPr>
      </p:cxnSp>
      <p:cxnSp>
        <p:nvCxnSpPr>
          <p:cNvPr id="555" name="Google Shape;555;p28"/>
          <p:cNvCxnSpPr/>
          <p:nvPr/>
        </p:nvCxnSpPr>
        <p:spPr>
          <a:xfrm rot="10800000">
            <a:off x="1721880" y="1518480"/>
            <a:ext cx="6646320" cy="14040"/>
          </a:xfrm>
          <a:prstGeom prst="straightConnector1">
            <a:avLst/>
          </a:prstGeom>
          <a:noFill/>
          <a:ln cap="flat" cmpd="sng" w="63350">
            <a:solidFill>
              <a:srgbClr val="000000"/>
            </a:solidFill>
            <a:prstDash val="solid"/>
            <a:miter lim="8000"/>
            <a:headEnd len="sm" w="sm" type="none"/>
            <a:tailEnd len="sm" w="sm" type="none"/>
          </a:ln>
        </p:spPr>
      </p:cxnSp>
      <p:cxnSp>
        <p:nvCxnSpPr>
          <p:cNvPr id="556" name="Google Shape;556;p28"/>
          <p:cNvCxnSpPr/>
          <p:nvPr/>
        </p:nvCxnSpPr>
        <p:spPr>
          <a:xfrm rot="10800000">
            <a:off x="1723680" y="6593400"/>
            <a:ext cx="6639480" cy="6840"/>
          </a:xfrm>
          <a:prstGeom prst="straightConnector1">
            <a:avLst/>
          </a:prstGeom>
          <a:noFill/>
          <a:ln cap="flat" cmpd="sng" w="63350">
            <a:solidFill>
              <a:srgbClr val="000000"/>
            </a:solidFill>
            <a:prstDash val="solid"/>
            <a:miter lim="8000"/>
            <a:headEnd len="sm" w="sm" type="none"/>
            <a:tailEnd len="sm" w="sm" type="none"/>
          </a:ln>
        </p:spPr>
      </p:cxnSp>
      <p:grpSp>
        <p:nvGrpSpPr>
          <p:cNvPr id="557" name="Google Shape;557;p28"/>
          <p:cNvGrpSpPr/>
          <p:nvPr/>
        </p:nvGrpSpPr>
        <p:grpSpPr>
          <a:xfrm>
            <a:off x="1842480" y="1506600"/>
            <a:ext cx="6047640" cy="150480"/>
            <a:chOff x="1842480" y="1506600"/>
            <a:chExt cx="6047640" cy="150480"/>
          </a:xfrm>
        </p:grpSpPr>
        <p:cxnSp>
          <p:nvCxnSpPr>
            <p:cNvPr id="558" name="Google Shape;558;p28"/>
            <p:cNvCxnSpPr/>
            <p:nvPr/>
          </p:nvCxnSpPr>
          <p:spPr>
            <a:xfrm>
              <a:off x="3232080" y="150660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559" name="Google Shape;559;p28"/>
            <p:cNvCxnSpPr/>
            <p:nvPr/>
          </p:nvCxnSpPr>
          <p:spPr>
            <a:xfrm>
              <a:off x="4066560" y="150660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560" name="Google Shape;560;p28"/>
            <p:cNvCxnSpPr/>
            <p:nvPr/>
          </p:nvCxnSpPr>
          <p:spPr>
            <a:xfrm>
              <a:off x="4638960" y="150660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561" name="Google Shape;561;p28"/>
            <p:cNvCxnSpPr/>
            <p:nvPr/>
          </p:nvCxnSpPr>
          <p:spPr>
            <a:xfrm>
              <a:off x="5094000" y="150660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562" name="Google Shape;562;p28"/>
            <p:cNvCxnSpPr/>
            <p:nvPr/>
          </p:nvCxnSpPr>
          <p:spPr>
            <a:xfrm>
              <a:off x="6488640" y="150660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563" name="Google Shape;563;p28"/>
            <p:cNvCxnSpPr/>
            <p:nvPr/>
          </p:nvCxnSpPr>
          <p:spPr>
            <a:xfrm>
              <a:off x="7888680" y="150660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564" name="Google Shape;564;p28"/>
            <p:cNvCxnSpPr/>
            <p:nvPr/>
          </p:nvCxnSpPr>
          <p:spPr>
            <a:xfrm>
              <a:off x="1842480" y="1506600"/>
              <a:ext cx="2160" cy="150480"/>
            </a:xfrm>
            <a:prstGeom prst="straightConnector1">
              <a:avLst/>
            </a:prstGeom>
            <a:noFill/>
            <a:ln cap="flat" cmpd="sng" w="31675">
              <a:solidFill>
                <a:srgbClr val="000000"/>
              </a:solidFill>
              <a:prstDash val="solid"/>
              <a:miter lim="8000"/>
              <a:headEnd len="sm" w="sm" type="none"/>
              <a:tailEnd len="sm" w="sm" type="none"/>
            </a:ln>
          </p:spPr>
        </p:cxnSp>
      </p:grpSp>
      <p:grpSp>
        <p:nvGrpSpPr>
          <p:cNvPr id="565" name="Google Shape;565;p28"/>
          <p:cNvGrpSpPr/>
          <p:nvPr/>
        </p:nvGrpSpPr>
        <p:grpSpPr>
          <a:xfrm>
            <a:off x="1832400" y="6460920"/>
            <a:ext cx="6047640" cy="150480"/>
            <a:chOff x="1832400" y="6460920"/>
            <a:chExt cx="6047640" cy="150480"/>
          </a:xfrm>
        </p:grpSpPr>
        <p:cxnSp>
          <p:nvCxnSpPr>
            <p:cNvPr id="566" name="Google Shape;566;p28"/>
            <p:cNvCxnSpPr/>
            <p:nvPr/>
          </p:nvCxnSpPr>
          <p:spPr>
            <a:xfrm>
              <a:off x="3221640" y="646092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567" name="Google Shape;567;p28"/>
            <p:cNvCxnSpPr/>
            <p:nvPr/>
          </p:nvCxnSpPr>
          <p:spPr>
            <a:xfrm>
              <a:off x="4056480" y="64609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568" name="Google Shape;568;p28"/>
            <p:cNvCxnSpPr/>
            <p:nvPr/>
          </p:nvCxnSpPr>
          <p:spPr>
            <a:xfrm>
              <a:off x="4628880" y="64609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569" name="Google Shape;569;p28"/>
            <p:cNvCxnSpPr/>
            <p:nvPr/>
          </p:nvCxnSpPr>
          <p:spPr>
            <a:xfrm>
              <a:off x="5083560" y="646092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570" name="Google Shape;570;p28"/>
            <p:cNvCxnSpPr/>
            <p:nvPr/>
          </p:nvCxnSpPr>
          <p:spPr>
            <a:xfrm>
              <a:off x="6478560" y="64609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571" name="Google Shape;571;p28"/>
            <p:cNvCxnSpPr/>
            <p:nvPr/>
          </p:nvCxnSpPr>
          <p:spPr>
            <a:xfrm>
              <a:off x="7878600" y="64609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572" name="Google Shape;572;p28"/>
            <p:cNvCxnSpPr/>
            <p:nvPr/>
          </p:nvCxnSpPr>
          <p:spPr>
            <a:xfrm>
              <a:off x="1832400" y="6460920"/>
              <a:ext cx="1440" cy="150480"/>
            </a:xfrm>
            <a:prstGeom prst="straightConnector1">
              <a:avLst/>
            </a:prstGeom>
            <a:noFill/>
            <a:ln cap="flat" cmpd="sng" w="31675">
              <a:solidFill>
                <a:srgbClr val="000000"/>
              </a:solidFill>
              <a:prstDash val="solid"/>
              <a:miter lim="8000"/>
              <a:headEnd len="sm" w="sm" type="none"/>
              <a:tailEnd len="sm" w="sm" type="none"/>
            </a:ln>
          </p:spPr>
        </p:cxnSp>
      </p:grpSp>
      <p:cxnSp>
        <p:nvCxnSpPr>
          <p:cNvPr id="573" name="Google Shape;573;p28"/>
          <p:cNvCxnSpPr/>
          <p:nvPr/>
        </p:nvCxnSpPr>
        <p:spPr>
          <a:xfrm flipH="1">
            <a:off x="8190000" y="273492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574" name="Google Shape;574;p28"/>
          <p:cNvCxnSpPr/>
          <p:nvPr/>
        </p:nvCxnSpPr>
        <p:spPr>
          <a:xfrm flipH="1">
            <a:off x="8190000" y="3920040"/>
            <a:ext cx="154080" cy="1440"/>
          </a:xfrm>
          <a:prstGeom prst="straightConnector1">
            <a:avLst/>
          </a:prstGeom>
          <a:noFill/>
          <a:ln cap="flat" cmpd="sng" w="31675">
            <a:solidFill>
              <a:srgbClr val="000000"/>
            </a:solidFill>
            <a:prstDash val="solid"/>
            <a:miter lim="8000"/>
            <a:headEnd len="sm" w="sm" type="none"/>
            <a:tailEnd len="sm" w="sm" type="none"/>
          </a:ln>
        </p:spPr>
      </p:cxnSp>
      <p:cxnSp>
        <p:nvCxnSpPr>
          <p:cNvPr id="575" name="Google Shape;575;p28"/>
          <p:cNvCxnSpPr/>
          <p:nvPr/>
        </p:nvCxnSpPr>
        <p:spPr>
          <a:xfrm flipH="1">
            <a:off x="8190000" y="5115240"/>
            <a:ext cx="154080" cy="1440"/>
          </a:xfrm>
          <a:prstGeom prst="straightConnector1">
            <a:avLst/>
          </a:prstGeom>
          <a:noFill/>
          <a:ln cap="flat" cmpd="sng" w="31675">
            <a:solidFill>
              <a:srgbClr val="000000"/>
            </a:solidFill>
            <a:prstDash val="solid"/>
            <a:miter lim="8000"/>
            <a:headEnd len="sm" w="sm" type="none"/>
            <a:tailEnd len="sm" w="sm" type="none"/>
          </a:ln>
        </p:spPr>
      </p:cxnSp>
      <p:cxnSp>
        <p:nvCxnSpPr>
          <p:cNvPr id="576" name="Google Shape;576;p28"/>
          <p:cNvCxnSpPr/>
          <p:nvPr/>
        </p:nvCxnSpPr>
        <p:spPr>
          <a:xfrm flipH="1">
            <a:off x="8190000" y="6315840"/>
            <a:ext cx="154080" cy="1440"/>
          </a:xfrm>
          <a:prstGeom prst="straightConnector1">
            <a:avLst/>
          </a:prstGeom>
          <a:noFill/>
          <a:ln cap="flat" cmpd="sng" w="31675">
            <a:solidFill>
              <a:srgbClr val="000000"/>
            </a:solidFill>
            <a:prstDash val="solid"/>
            <a:miter lim="8000"/>
            <a:headEnd len="sm" w="sm" type="none"/>
            <a:tailEnd len="sm" w="sm" type="none"/>
          </a:ln>
        </p:spPr>
      </p:cxnSp>
      <p:cxnSp>
        <p:nvCxnSpPr>
          <p:cNvPr id="577" name="Google Shape;577;p28"/>
          <p:cNvCxnSpPr/>
          <p:nvPr/>
        </p:nvCxnSpPr>
        <p:spPr>
          <a:xfrm flipH="1">
            <a:off x="1732320" y="273852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578" name="Google Shape;578;p28"/>
          <p:cNvCxnSpPr/>
          <p:nvPr/>
        </p:nvCxnSpPr>
        <p:spPr>
          <a:xfrm flipH="1">
            <a:off x="1732320" y="3923640"/>
            <a:ext cx="154080" cy="1440"/>
          </a:xfrm>
          <a:prstGeom prst="straightConnector1">
            <a:avLst/>
          </a:prstGeom>
          <a:noFill/>
          <a:ln cap="flat" cmpd="sng" w="31675">
            <a:solidFill>
              <a:srgbClr val="000000"/>
            </a:solidFill>
            <a:prstDash val="solid"/>
            <a:miter lim="8000"/>
            <a:headEnd len="sm" w="sm" type="none"/>
            <a:tailEnd len="sm" w="sm" type="none"/>
          </a:ln>
        </p:spPr>
      </p:cxnSp>
      <p:cxnSp>
        <p:nvCxnSpPr>
          <p:cNvPr id="579" name="Google Shape;579;p28"/>
          <p:cNvCxnSpPr/>
          <p:nvPr/>
        </p:nvCxnSpPr>
        <p:spPr>
          <a:xfrm flipH="1">
            <a:off x="1732320" y="511848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580" name="Google Shape;580;p28"/>
          <p:cNvCxnSpPr/>
          <p:nvPr/>
        </p:nvCxnSpPr>
        <p:spPr>
          <a:xfrm flipH="1">
            <a:off x="1732320" y="6319440"/>
            <a:ext cx="154080" cy="1440"/>
          </a:xfrm>
          <a:prstGeom prst="straightConnector1">
            <a:avLst/>
          </a:prstGeom>
          <a:noFill/>
          <a:ln cap="flat" cmpd="sng" w="31675">
            <a:solidFill>
              <a:srgbClr val="000000"/>
            </a:solidFill>
            <a:prstDash val="solid"/>
            <a:miter lim="8000"/>
            <a:headEnd len="sm" w="sm" type="none"/>
            <a:tailEnd len="sm" w="sm" type="none"/>
          </a:ln>
        </p:spPr>
      </p:cxnSp>
      <p:sp>
        <p:nvSpPr>
          <p:cNvPr id="581" name="Google Shape;581;p28"/>
          <p:cNvSpPr/>
          <p:nvPr/>
        </p:nvSpPr>
        <p:spPr>
          <a:xfrm>
            <a:off x="1310400" y="128088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8</a:t>
            </a:r>
            <a:endParaRPr b="0" sz="2650" strike="noStrike">
              <a:latin typeface="Verdana"/>
              <a:ea typeface="Verdana"/>
              <a:cs typeface="Verdana"/>
              <a:sym typeface="Verdana"/>
            </a:endParaRPr>
          </a:p>
        </p:txBody>
      </p:sp>
      <p:sp>
        <p:nvSpPr>
          <p:cNvPr id="582" name="Google Shape;582;p28"/>
          <p:cNvSpPr/>
          <p:nvPr/>
        </p:nvSpPr>
        <p:spPr>
          <a:xfrm>
            <a:off x="1138320" y="248292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10</a:t>
            </a:r>
            <a:endParaRPr b="0" sz="2650" strike="noStrike">
              <a:latin typeface="Verdana"/>
              <a:ea typeface="Verdana"/>
              <a:cs typeface="Verdana"/>
              <a:sym typeface="Verdana"/>
            </a:endParaRPr>
          </a:p>
        </p:txBody>
      </p:sp>
      <p:sp>
        <p:nvSpPr>
          <p:cNvPr id="583" name="Google Shape;583;p28"/>
          <p:cNvSpPr/>
          <p:nvPr/>
        </p:nvSpPr>
        <p:spPr>
          <a:xfrm>
            <a:off x="1138320" y="367164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12</a:t>
            </a:r>
            <a:endParaRPr b="0" sz="2650" strike="noStrike">
              <a:latin typeface="Verdana"/>
              <a:ea typeface="Verdana"/>
              <a:cs typeface="Verdana"/>
              <a:sym typeface="Verdana"/>
            </a:endParaRPr>
          </a:p>
        </p:txBody>
      </p:sp>
      <p:sp>
        <p:nvSpPr>
          <p:cNvPr id="584" name="Google Shape;584;p28"/>
          <p:cNvSpPr/>
          <p:nvPr/>
        </p:nvSpPr>
        <p:spPr>
          <a:xfrm>
            <a:off x="1138320" y="487368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14</a:t>
            </a:r>
            <a:endParaRPr b="0" sz="2650" strike="noStrike">
              <a:latin typeface="Verdana"/>
              <a:ea typeface="Verdana"/>
              <a:cs typeface="Verdana"/>
              <a:sym typeface="Verdana"/>
            </a:endParaRPr>
          </a:p>
        </p:txBody>
      </p:sp>
      <p:sp>
        <p:nvSpPr>
          <p:cNvPr id="585" name="Google Shape;585;p28"/>
          <p:cNvSpPr/>
          <p:nvPr/>
        </p:nvSpPr>
        <p:spPr>
          <a:xfrm>
            <a:off x="1138320" y="607248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16</a:t>
            </a:r>
            <a:endParaRPr b="0" sz="2650" strike="noStrike">
              <a:latin typeface="Verdana"/>
              <a:ea typeface="Verdana"/>
              <a:cs typeface="Verdana"/>
              <a:sym typeface="Verdana"/>
            </a:endParaRPr>
          </a:p>
        </p:txBody>
      </p:sp>
      <p:sp>
        <p:nvSpPr>
          <p:cNvPr id="586" name="Google Shape;586;p28"/>
          <p:cNvSpPr/>
          <p:nvPr/>
        </p:nvSpPr>
        <p:spPr>
          <a:xfrm>
            <a:off x="1639440" y="656208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2</a:t>
            </a:r>
            <a:endParaRPr b="0" sz="2650" strike="noStrike">
              <a:latin typeface="Verdana"/>
              <a:ea typeface="Verdana"/>
              <a:cs typeface="Verdana"/>
              <a:sym typeface="Verdana"/>
            </a:endParaRPr>
          </a:p>
        </p:txBody>
      </p:sp>
      <p:sp>
        <p:nvSpPr>
          <p:cNvPr id="587" name="Google Shape;587;p28"/>
          <p:cNvSpPr/>
          <p:nvPr/>
        </p:nvSpPr>
        <p:spPr>
          <a:xfrm>
            <a:off x="3016800" y="656208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a:t>
            </a:r>
            <a:endParaRPr b="0" sz="2650" strike="noStrike">
              <a:latin typeface="Verdana"/>
              <a:ea typeface="Verdana"/>
              <a:cs typeface="Verdana"/>
              <a:sym typeface="Verdana"/>
            </a:endParaRPr>
          </a:p>
        </p:txBody>
      </p:sp>
      <p:sp>
        <p:nvSpPr>
          <p:cNvPr id="588" name="Google Shape;588;p28"/>
          <p:cNvSpPr/>
          <p:nvPr/>
        </p:nvSpPr>
        <p:spPr>
          <a:xfrm>
            <a:off x="3847680" y="657144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6</a:t>
            </a:r>
            <a:endParaRPr b="0" sz="2650" strike="noStrike">
              <a:latin typeface="Verdana"/>
              <a:ea typeface="Verdana"/>
              <a:cs typeface="Verdana"/>
              <a:sym typeface="Verdana"/>
            </a:endParaRPr>
          </a:p>
        </p:txBody>
      </p:sp>
      <p:sp>
        <p:nvSpPr>
          <p:cNvPr id="589" name="Google Shape;589;p28"/>
          <p:cNvSpPr/>
          <p:nvPr/>
        </p:nvSpPr>
        <p:spPr>
          <a:xfrm>
            <a:off x="4437360" y="656064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8</a:t>
            </a:r>
            <a:endParaRPr b="0" sz="2650" strike="noStrike">
              <a:latin typeface="Verdana"/>
              <a:ea typeface="Verdana"/>
              <a:cs typeface="Verdana"/>
              <a:sym typeface="Verdana"/>
            </a:endParaRPr>
          </a:p>
        </p:txBody>
      </p:sp>
      <p:sp>
        <p:nvSpPr>
          <p:cNvPr id="590" name="Google Shape;590;p28"/>
          <p:cNvSpPr/>
          <p:nvPr/>
        </p:nvSpPr>
        <p:spPr>
          <a:xfrm>
            <a:off x="4783320" y="656208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10</a:t>
            </a:r>
            <a:endParaRPr b="0" sz="2650" strike="noStrike">
              <a:latin typeface="Verdana"/>
              <a:ea typeface="Verdana"/>
              <a:cs typeface="Verdana"/>
              <a:sym typeface="Verdana"/>
            </a:endParaRPr>
          </a:p>
        </p:txBody>
      </p:sp>
      <p:sp>
        <p:nvSpPr>
          <p:cNvPr id="591" name="Google Shape;591;p28"/>
          <p:cNvSpPr/>
          <p:nvPr/>
        </p:nvSpPr>
        <p:spPr>
          <a:xfrm>
            <a:off x="6167520" y="655884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20</a:t>
            </a:r>
            <a:endParaRPr b="0" sz="2650" strike="noStrike">
              <a:latin typeface="Verdana"/>
              <a:ea typeface="Verdana"/>
              <a:cs typeface="Verdana"/>
              <a:sym typeface="Verdana"/>
            </a:endParaRPr>
          </a:p>
        </p:txBody>
      </p:sp>
      <p:sp>
        <p:nvSpPr>
          <p:cNvPr id="592" name="Google Shape;592;p28"/>
          <p:cNvSpPr/>
          <p:nvPr/>
        </p:nvSpPr>
        <p:spPr>
          <a:xfrm>
            <a:off x="7558920" y="656064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40</a:t>
            </a:r>
            <a:endParaRPr b="0" sz="2650" strike="noStrike">
              <a:latin typeface="Verdana"/>
              <a:ea typeface="Verdana"/>
              <a:cs typeface="Verdana"/>
              <a:sym typeface="Verdana"/>
            </a:endParaRPr>
          </a:p>
        </p:txBody>
      </p:sp>
      <p:sp>
        <p:nvSpPr>
          <p:cNvPr id="593" name="Google Shape;593;p28"/>
          <p:cNvSpPr/>
          <p:nvPr/>
        </p:nvSpPr>
        <p:spPr>
          <a:xfrm rot="-5400000">
            <a:off x="-1665360" y="3732840"/>
            <a:ext cx="492660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Magnitude =-2.5log(flux)+C</a:t>
            </a:r>
            <a:endParaRPr b="0" sz="2650" strike="noStrike">
              <a:latin typeface="Verdana"/>
              <a:ea typeface="Verdana"/>
              <a:cs typeface="Verdana"/>
              <a:sym typeface="Verdana"/>
            </a:endParaRPr>
          </a:p>
        </p:txBody>
      </p:sp>
      <p:sp>
        <p:nvSpPr>
          <p:cNvPr id="594" name="Google Shape;594;p28"/>
          <p:cNvSpPr/>
          <p:nvPr/>
        </p:nvSpPr>
        <p:spPr>
          <a:xfrm>
            <a:off x="3849120" y="6900120"/>
            <a:ext cx="239220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Period (days)‏</a:t>
            </a:r>
            <a:endParaRPr b="0" sz="2650" strike="noStrike">
              <a:latin typeface="Verdana"/>
              <a:ea typeface="Verdana"/>
              <a:cs typeface="Verdana"/>
              <a:sym typeface="Verdana"/>
            </a:endParaRPr>
          </a:p>
        </p:txBody>
      </p:sp>
      <p:sp>
        <p:nvSpPr>
          <p:cNvPr id="595" name="Google Shape;595;p28"/>
          <p:cNvSpPr/>
          <p:nvPr/>
        </p:nvSpPr>
        <p:spPr>
          <a:xfrm>
            <a:off x="1833480" y="1734120"/>
            <a:ext cx="1377360" cy="91008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1933560" y="1664280"/>
            <a:ext cx="1144440" cy="1100520"/>
          </a:xfrm>
          <a:prstGeom prst="rect">
            <a:avLst/>
          </a:prstGeom>
          <a:solidFill>
            <a:srgbClr val="FFFFFF"/>
          </a:solid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0033FF"/>
                </a:solidFill>
                <a:latin typeface="Verdana"/>
                <a:ea typeface="Verdana"/>
                <a:cs typeface="Verdana"/>
                <a:sym typeface="Verdana"/>
              </a:rPr>
              <a:t>B-5</a:t>
            </a:r>
            <a:endParaRPr b="0" sz="265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2650" strike="noStrike">
                <a:solidFill>
                  <a:srgbClr val="33FF00"/>
                </a:solidFill>
                <a:latin typeface="Verdana"/>
                <a:ea typeface="Verdana"/>
                <a:cs typeface="Verdana"/>
                <a:sym typeface="Verdana"/>
              </a:rPr>
              <a:t>V-2.5</a:t>
            </a:r>
            <a:endParaRPr b="0" sz="265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2650" strike="noStrike">
                <a:solidFill>
                  <a:srgbClr val="CC0000"/>
                </a:solidFill>
                <a:latin typeface="Verdana"/>
                <a:ea typeface="Verdana"/>
                <a:cs typeface="Verdana"/>
                <a:sym typeface="Verdana"/>
              </a:rPr>
              <a:t>I</a:t>
            </a:r>
            <a:endParaRPr b="0" sz="2650" strike="noStrike">
              <a:latin typeface="Verdana"/>
              <a:ea typeface="Verdana"/>
              <a:cs typeface="Verdana"/>
              <a:sym typeface="Verdan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29"/>
          <p:cNvSpPr txBox="1"/>
          <p:nvPr/>
        </p:nvSpPr>
        <p:spPr>
          <a:xfrm>
            <a:off x="0" y="0"/>
            <a:ext cx="1008000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Change in Blackbody Spectrum</a:t>
            </a:r>
            <a:endParaRPr b="1" sz="4400" strike="noStrike">
              <a:solidFill>
                <a:srgbClr val="333333"/>
              </a:solidFill>
              <a:latin typeface="Arial"/>
              <a:ea typeface="Arial"/>
              <a:cs typeface="Arial"/>
              <a:sym typeface="Arial"/>
            </a:endParaRPr>
          </a:p>
        </p:txBody>
      </p:sp>
      <p:sp>
        <p:nvSpPr>
          <p:cNvPr id="603" name="Google Shape;603;p29"/>
          <p:cNvSpPr/>
          <p:nvPr/>
        </p:nvSpPr>
        <p:spPr>
          <a:xfrm>
            <a:off x="5797440" y="7220520"/>
            <a:ext cx="427896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None/>
            </a:pPr>
            <a:r>
              <a:rPr b="0" lang="en-GB" sz="1400" strike="noStrike">
                <a:latin typeface="Verdana"/>
                <a:ea typeface="Verdana"/>
                <a:cs typeface="Verdana"/>
                <a:sym typeface="Verdana"/>
              </a:rPr>
              <a:t>After Jacoby et al. (1992)‏</a:t>
            </a:r>
            <a:endParaRPr b="0" sz="1400" strike="noStrike">
              <a:latin typeface="Verdana"/>
              <a:ea typeface="Verdana"/>
              <a:cs typeface="Verdana"/>
              <a:sym typeface="Verdana"/>
            </a:endParaRPr>
          </a:p>
        </p:txBody>
      </p:sp>
      <p:sp>
        <p:nvSpPr>
          <p:cNvPr id="604" name="Google Shape;604;p29"/>
          <p:cNvSpPr/>
          <p:nvPr/>
        </p:nvSpPr>
        <p:spPr>
          <a:xfrm>
            <a:off x="3508920" y="6735600"/>
            <a:ext cx="306720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Wavelength (</a:t>
            </a:r>
            <a:r>
              <a:rPr b="0" lang="en-GB" sz="2650" strike="noStrike">
                <a:latin typeface="Noto Sans Symbols"/>
                <a:ea typeface="Noto Sans Symbols"/>
                <a:cs typeface="Noto Sans Symbols"/>
                <a:sym typeface="Noto Sans Symbols"/>
              </a:rPr>
              <a:t>μ</a:t>
            </a:r>
            <a:r>
              <a:rPr b="0" lang="en-GB" sz="2650" strike="noStrike">
                <a:latin typeface="Verdana"/>
                <a:ea typeface="Verdana"/>
                <a:cs typeface="Verdana"/>
                <a:sym typeface="Verdana"/>
              </a:rPr>
              <a:t>m)‏</a:t>
            </a:r>
            <a:endParaRPr b="0" sz="2650" strike="noStrike">
              <a:latin typeface="Verdana"/>
              <a:ea typeface="Verdana"/>
              <a:cs typeface="Verdana"/>
              <a:sym typeface="Verdana"/>
            </a:endParaRPr>
          </a:p>
        </p:txBody>
      </p:sp>
      <p:cxnSp>
        <p:nvCxnSpPr>
          <p:cNvPr id="605" name="Google Shape;605;p29"/>
          <p:cNvCxnSpPr/>
          <p:nvPr/>
        </p:nvCxnSpPr>
        <p:spPr>
          <a:xfrm>
            <a:off x="4206960" y="6221160"/>
            <a:ext cx="1440" cy="150480"/>
          </a:xfrm>
          <a:prstGeom prst="straightConnector1">
            <a:avLst/>
          </a:prstGeom>
          <a:noFill/>
          <a:ln cap="flat" cmpd="sng" w="31675">
            <a:solidFill>
              <a:srgbClr val="000000"/>
            </a:solidFill>
            <a:prstDash val="solid"/>
            <a:miter lim="8000"/>
            <a:headEnd len="sm" w="sm" type="none"/>
            <a:tailEnd len="sm" w="sm" type="none"/>
          </a:ln>
        </p:spPr>
      </p:cxnSp>
      <p:sp>
        <p:nvSpPr>
          <p:cNvPr id="606" name="Google Shape;606;p29"/>
          <p:cNvSpPr/>
          <p:nvPr/>
        </p:nvSpPr>
        <p:spPr>
          <a:xfrm>
            <a:off x="2540880" y="1441800"/>
            <a:ext cx="4961160" cy="4905000"/>
          </a:xfrm>
          <a:prstGeom prst="rect">
            <a:avLst/>
          </a:prstGeom>
          <a:solidFill>
            <a:srgbClr val="FFFFFF"/>
          </a:solidFill>
          <a:ln cap="flat" cmpd="sng" w="63350">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a:off x="2831400" y="2763000"/>
            <a:ext cx="4210560" cy="3557880"/>
          </a:xfrm>
          <a:custGeom>
            <a:rect b="b" l="l" r="r" t="t"/>
            <a:pathLst>
              <a:path extrusionOk="0" h="2033" w="2406">
                <a:moveTo>
                  <a:pt x="0" y="2033"/>
                </a:moveTo>
                <a:cubicBezTo>
                  <a:pt x="11" y="2025"/>
                  <a:pt x="23" y="2018"/>
                  <a:pt x="36" y="1979"/>
                </a:cubicBezTo>
                <a:cubicBezTo>
                  <a:pt x="49" y="1940"/>
                  <a:pt x="46" y="2028"/>
                  <a:pt x="78" y="1800"/>
                </a:cubicBezTo>
                <a:cubicBezTo>
                  <a:pt x="110" y="1572"/>
                  <a:pt x="189" y="877"/>
                  <a:pt x="227" y="612"/>
                </a:cubicBezTo>
                <a:cubicBezTo>
                  <a:pt x="265" y="347"/>
                  <a:pt x="279" y="303"/>
                  <a:pt x="304" y="212"/>
                </a:cubicBezTo>
                <a:cubicBezTo>
                  <a:pt x="329" y="121"/>
                  <a:pt x="356" y="95"/>
                  <a:pt x="376" y="63"/>
                </a:cubicBezTo>
                <a:cubicBezTo>
                  <a:pt x="396" y="31"/>
                  <a:pt x="409" y="26"/>
                  <a:pt x="424" y="21"/>
                </a:cubicBezTo>
                <a:cubicBezTo>
                  <a:pt x="439" y="16"/>
                  <a:pt x="438" y="0"/>
                  <a:pt x="466" y="33"/>
                </a:cubicBezTo>
                <a:cubicBezTo>
                  <a:pt x="494" y="66"/>
                  <a:pt x="520" y="81"/>
                  <a:pt x="591" y="218"/>
                </a:cubicBezTo>
                <a:cubicBezTo>
                  <a:pt x="662" y="355"/>
                  <a:pt x="804" y="697"/>
                  <a:pt x="890" y="857"/>
                </a:cubicBezTo>
                <a:cubicBezTo>
                  <a:pt x="976" y="1017"/>
                  <a:pt x="1039" y="1088"/>
                  <a:pt x="1110" y="1179"/>
                </a:cubicBezTo>
                <a:cubicBezTo>
                  <a:pt x="1181" y="1270"/>
                  <a:pt x="1217" y="1323"/>
                  <a:pt x="1319" y="1406"/>
                </a:cubicBezTo>
                <a:cubicBezTo>
                  <a:pt x="1421" y="1489"/>
                  <a:pt x="1587" y="1608"/>
                  <a:pt x="1719" y="1675"/>
                </a:cubicBezTo>
                <a:cubicBezTo>
                  <a:pt x="1851" y="1742"/>
                  <a:pt x="2000" y="1773"/>
                  <a:pt x="2114" y="1806"/>
                </a:cubicBezTo>
                <a:cubicBezTo>
                  <a:pt x="2228" y="1839"/>
                  <a:pt x="2353" y="1860"/>
                  <a:pt x="2406" y="1872"/>
                </a:cubicBezTo>
              </a:path>
            </a:pathLst>
          </a:custGeom>
          <a:noFill/>
          <a:ln cap="flat" cmpd="sng" w="316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9"/>
          <p:cNvSpPr/>
          <p:nvPr/>
        </p:nvSpPr>
        <p:spPr>
          <a:xfrm>
            <a:off x="2925720" y="4590000"/>
            <a:ext cx="4147560" cy="1720080"/>
          </a:xfrm>
          <a:custGeom>
            <a:rect b="b" l="l" r="r" t="t"/>
            <a:pathLst>
              <a:path extrusionOk="0" h="983" w="2370">
                <a:moveTo>
                  <a:pt x="0" y="983"/>
                </a:moveTo>
                <a:cubicBezTo>
                  <a:pt x="18" y="979"/>
                  <a:pt x="36" y="976"/>
                  <a:pt x="59" y="923"/>
                </a:cubicBezTo>
                <a:cubicBezTo>
                  <a:pt x="82" y="870"/>
                  <a:pt x="102" y="774"/>
                  <a:pt x="137" y="666"/>
                </a:cubicBezTo>
                <a:cubicBezTo>
                  <a:pt x="172" y="558"/>
                  <a:pt x="227" y="373"/>
                  <a:pt x="268" y="272"/>
                </a:cubicBezTo>
                <a:cubicBezTo>
                  <a:pt x="309" y="171"/>
                  <a:pt x="348" y="105"/>
                  <a:pt x="382" y="63"/>
                </a:cubicBezTo>
                <a:cubicBezTo>
                  <a:pt x="416" y="21"/>
                  <a:pt x="435" y="23"/>
                  <a:pt x="471" y="22"/>
                </a:cubicBezTo>
                <a:cubicBezTo>
                  <a:pt x="507" y="21"/>
                  <a:pt x="513" y="0"/>
                  <a:pt x="597" y="58"/>
                </a:cubicBezTo>
                <a:cubicBezTo>
                  <a:pt x="681" y="116"/>
                  <a:pt x="856" y="281"/>
                  <a:pt x="973" y="368"/>
                </a:cubicBezTo>
                <a:cubicBezTo>
                  <a:pt x="1090" y="455"/>
                  <a:pt x="1159" y="513"/>
                  <a:pt x="1301" y="583"/>
                </a:cubicBezTo>
                <a:cubicBezTo>
                  <a:pt x="1443" y="653"/>
                  <a:pt x="1649" y="736"/>
                  <a:pt x="1827" y="786"/>
                </a:cubicBezTo>
                <a:cubicBezTo>
                  <a:pt x="2005" y="836"/>
                  <a:pt x="2187" y="858"/>
                  <a:pt x="2370" y="881"/>
                </a:cubicBezTo>
              </a:path>
            </a:pathLst>
          </a:custGeom>
          <a:noFill/>
          <a:ln cap="flat" cmpd="sng" w="316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9" name="Google Shape;609;p29"/>
          <p:cNvCxnSpPr/>
          <p:nvPr/>
        </p:nvCxnSpPr>
        <p:spPr>
          <a:xfrm>
            <a:off x="3281040" y="2468880"/>
            <a:ext cx="2160" cy="3879720"/>
          </a:xfrm>
          <a:prstGeom prst="straightConnector1">
            <a:avLst/>
          </a:prstGeom>
          <a:noFill/>
          <a:ln cap="flat" cmpd="sng" w="31675">
            <a:solidFill>
              <a:srgbClr val="000000"/>
            </a:solidFill>
            <a:prstDash val="dashDot"/>
            <a:miter lim="8000"/>
            <a:headEnd len="sm" w="sm" type="none"/>
            <a:tailEnd len="sm" w="sm" type="none"/>
          </a:ln>
        </p:spPr>
      </p:cxnSp>
      <p:cxnSp>
        <p:nvCxnSpPr>
          <p:cNvPr id="610" name="Google Shape;610;p29"/>
          <p:cNvCxnSpPr/>
          <p:nvPr/>
        </p:nvCxnSpPr>
        <p:spPr>
          <a:xfrm>
            <a:off x="3447360" y="2239560"/>
            <a:ext cx="2160" cy="4132080"/>
          </a:xfrm>
          <a:prstGeom prst="straightConnector1">
            <a:avLst/>
          </a:prstGeom>
          <a:noFill/>
          <a:ln cap="flat" cmpd="sng" w="31675">
            <a:solidFill>
              <a:srgbClr val="000000"/>
            </a:solidFill>
            <a:prstDash val="dashDot"/>
            <a:miter lim="8000"/>
            <a:headEnd len="sm" w="sm" type="none"/>
            <a:tailEnd len="sm" w="sm" type="none"/>
          </a:ln>
        </p:spPr>
      </p:cxnSp>
      <p:cxnSp>
        <p:nvCxnSpPr>
          <p:cNvPr id="611" name="Google Shape;611;p29"/>
          <p:cNvCxnSpPr/>
          <p:nvPr/>
        </p:nvCxnSpPr>
        <p:spPr>
          <a:xfrm>
            <a:off x="3865680" y="2250360"/>
            <a:ext cx="1440" cy="4131720"/>
          </a:xfrm>
          <a:prstGeom prst="straightConnector1">
            <a:avLst/>
          </a:prstGeom>
          <a:noFill/>
          <a:ln cap="flat" cmpd="sng" w="31675">
            <a:solidFill>
              <a:srgbClr val="000000"/>
            </a:solidFill>
            <a:prstDash val="dashDot"/>
            <a:miter lim="8000"/>
            <a:headEnd len="sm" w="sm" type="none"/>
            <a:tailEnd len="sm" w="sm" type="none"/>
          </a:ln>
        </p:spPr>
      </p:cxnSp>
      <p:cxnSp>
        <p:nvCxnSpPr>
          <p:cNvPr id="612" name="Google Shape;612;p29"/>
          <p:cNvCxnSpPr/>
          <p:nvPr/>
        </p:nvCxnSpPr>
        <p:spPr>
          <a:xfrm>
            <a:off x="6194880" y="2250360"/>
            <a:ext cx="2160" cy="4131720"/>
          </a:xfrm>
          <a:prstGeom prst="straightConnector1">
            <a:avLst/>
          </a:prstGeom>
          <a:noFill/>
          <a:ln cap="flat" cmpd="sng" w="31675">
            <a:solidFill>
              <a:srgbClr val="000000"/>
            </a:solidFill>
            <a:prstDash val="dashDot"/>
            <a:miter lim="8000"/>
            <a:headEnd len="sm" w="sm" type="none"/>
            <a:tailEnd len="sm" w="sm" type="none"/>
          </a:ln>
        </p:spPr>
      </p:cxnSp>
      <p:cxnSp>
        <p:nvCxnSpPr>
          <p:cNvPr id="613" name="Google Shape;613;p29"/>
          <p:cNvCxnSpPr/>
          <p:nvPr/>
        </p:nvCxnSpPr>
        <p:spPr>
          <a:xfrm>
            <a:off x="5857200" y="6180840"/>
            <a:ext cx="2160" cy="150480"/>
          </a:xfrm>
          <a:prstGeom prst="straightConnector1">
            <a:avLst/>
          </a:prstGeom>
          <a:noFill/>
          <a:ln cap="flat" cmpd="sng" w="31675">
            <a:solidFill>
              <a:srgbClr val="000000"/>
            </a:solidFill>
            <a:prstDash val="solid"/>
            <a:miter lim="8000"/>
            <a:headEnd len="sm" w="sm" type="none"/>
            <a:tailEnd len="sm" w="sm" type="none"/>
          </a:ln>
        </p:spPr>
      </p:cxnSp>
      <p:sp>
        <p:nvSpPr>
          <p:cNvPr id="614" name="Google Shape;614;p29"/>
          <p:cNvSpPr/>
          <p:nvPr/>
        </p:nvSpPr>
        <p:spPr>
          <a:xfrm rot="-5400000">
            <a:off x="1363320" y="3555000"/>
            <a:ext cx="88020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Flux</a:t>
            </a:r>
            <a:endParaRPr b="0" sz="2650" strike="noStrike">
              <a:latin typeface="Verdana"/>
              <a:ea typeface="Verdana"/>
              <a:cs typeface="Verdana"/>
              <a:sym typeface="Verdana"/>
            </a:endParaRPr>
          </a:p>
        </p:txBody>
      </p:sp>
      <p:sp>
        <p:nvSpPr>
          <p:cNvPr id="615" name="Google Shape;615;p29"/>
          <p:cNvSpPr/>
          <p:nvPr/>
        </p:nvSpPr>
        <p:spPr>
          <a:xfrm>
            <a:off x="2965320" y="2066760"/>
            <a:ext cx="41220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0033FF"/>
                </a:solidFill>
                <a:latin typeface="Verdana"/>
                <a:ea typeface="Verdana"/>
                <a:cs typeface="Verdana"/>
                <a:sym typeface="Verdana"/>
              </a:rPr>
              <a:t>B</a:t>
            </a:r>
            <a:endParaRPr b="0" sz="2650" strike="noStrike">
              <a:latin typeface="Verdana"/>
              <a:ea typeface="Verdana"/>
              <a:cs typeface="Verdana"/>
              <a:sym typeface="Verdana"/>
            </a:endParaRPr>
          </a:p>
        </p:txBody>
      </p:sp>
      <p:sp>
        <p:nvSpPr>
          <p:cNvPr id="616" name="Google Shape;616;p29"/>
          <p:cNvSpPr/>
          <p:nvPr/>
        </p:nvSpPr>
        <p:spPr>
          <a:xfrm>
            <a:off x="3238920" y="1793520"/>
            <a:ext cx="4107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33FF00"/>
                </a:solidFill>
                <a:latin typeface="Verdana"/>
                <a:ea typeface="Verdana"/>
                <a:cs typeface="Verdana"/>
                <a:sym typeface="Verdana"/>
              </a:rPr>
              <a:t>V</a:t>
            </a:r>
            <a:endParaRPr b="0" sz="2650" strike="noStrike">
              <a:latin typeface="Verdana"/>
              <a:ea typeface="Verdana"/>
              <a:cs typeface="Verdana"/>
              <a:sym typeface="Verdana"/>
            </a:endParaRPr>
          </a:p>
        </p:txBody>
      </p:sp>
      <p:sp>
        <p:nvSpPr>
          <p:cNvPr id="617" name="Google Shape;617;p29"/>
          <p:cNvSpPr/>
          <p:nvPr/>
        </p:nvSpPr>
        <p:spPr>
          <a:xfrm>
            <a:off x="3731040" y="1793520"/>
            <a:ext cx="27972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CC0000"/>
                </a:solidFill>
                <a:latin typeface="Verdana"/>
                <a:ea typeface="Verdana"/>
                <a:cs typeface="Verdana"/>
                <a:sym typeface="Verdana"/>
              </a:rPr>
              <a:t>I</a:t>
            </a:r>
            <a:endParaRPr b="0" sz="2650" strike="noStrike">
              <a:latin typeface="Verdana"/>
              <a:ea typeface="Verdana"/>
              <a:cs typeface="Verdana"/>
              <a:sym typeface="Verdana"/>
            </a:endParaRPr>
          </a:p>
        </p:txBody>
      </p:sp>
      <p:sp>
        <p:nvSpPr>
          <p:cNvPr id="618" name="Google Shape;618;p29"/>
          <p:cNvSpPr/>
          <p:nvPr/>
        </p:nvSpPr>
        <p:spPr>
          <a:xfrm>
            <a:off x="5993640" y="1793520"/>
            <a:ext cx="4017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FF0099"/>
                </a:solidFill>
                <a:latin typeface="Verdana"/>
                <a:ea typeface="Verdana"/>
                <a:cs typeface="Verdana"/>
                <a:sym typeface="Verdana"/>
              </a:rPr>
              <a:t>K</a:t>
            </a:r>
            <a:endParaRPr b="0" sz="2650" strike="noStrike">
              <a:latin typeface="Verdana"/>
              <a:ea typeface="Verdana"/>
              <a:cs typeface="Verdana"/>
              <a:sym typeface="Verdana"/>
            </a:endParaRPr>
          </a:p>
        </p:txBody>
      </p:sp>
      <p:sp>
        <p:nvSpPr>
          <p:cNvPr id="619" name="Google Shape;619;p29"/>
          <p:cNvSpPr/>
          <p:nvPr/>
        </p:nvSpPr>
        <p:spPr>
          <a:xfrm>
            <a:off x="4021200" y="631224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a:t>
            </a:r>
            <a:endParaRPr b="0" sz="2650" strike="noStrike">
              <a:latin typeface="Verdana"/>
              <a:ea typeface="Verdana"/>
              <a:cs typeface="Verdana"/>
              <a:sym typeface="Verdana"/>
            </a:endParaRPr>
          </a:p>
        </p:txBody>
      </p:sp>
      <p:sp>
        <p:nvSpPr>
          <p:cNvPr id="620" name="Google Shape;620;p29"/>
          <p:cNvSpPr/>
          <p:nvPr/>
        </p:nvSpPr>
        <p:spPr>
          <a:xfrm>
            <a:off x="5673240" y="630324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2</a:t>
            </a:r>
            <a:endParaRPr b="0" sz="2650" strike="noStrike">
              <a:latin typeface="Verdana"/>
              <a:ea typeface="Verdana"/>
              <a:cs typeface="Verdana"/>
              <a:sym typeface="Verdana"/>
            </a:endParaRPr>
          </a:p>
        </p:txBody>
      </p:sp>
      <p:cxnSp>
        <p:nvCxnSpPr>
          <p:cNvPr id="621" name="Google Shape;621;p29"/>
          <p:cNvCxnSpPr/>
          <p:nvPr/>
        </p:nvCxnSpPr>
        <p:spPr>
          <a:xfrm>
            <a:off x="4206960" y="6166800"/>
            <a:ext cx="1440" cy="150480"/>
          </a:xfrm>
          <a:prstGeom prst="straightConnector1">
            <a:avLst/>
          </a:prstGeom>
          <a:noFill/>
          <a:ln cap="flat" cmpd="sng" w="31675">
            <a:solidFill>
              <a:srgbClr val="000000"/>
            </a:solidFill>
            <a:prstDash val="solid"/>
            <a:miter lim="8000"/>
            <a:headEnd len="sm" w="sm" type="none"/>
            <a:tailEnd len="sm" w="sm" type="none"/>
          </a:ln>
        </p:spPr>
      </p:cxnSp>
      <p:sp>
        <p:nvSpPr>
          <p:cNvPr id="622" name="Google Shape;622;p29"/>
          <p:cNvSpPr/>
          <p:nvPr/>
        </p:nvSpPr>
        <p:spPr>
          <a:xfrm>
            <a:off x="3894840" y="3002760"/>
            <a:ext cx="126108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0000FF"/>
                </a:solidFill>
                <a:latin typeface="Verdana"/>
                <a:ea typeface="Verdana"/>
                <a:cs typeface="Verdana"/>
                <a:sym typeface="Verdana"/>
              </a:rPr>
              <a:t>6000K</a:t>
            </a:r>
            <a:endParaRPr b="0" sz="2650" strike="noStrike">
              <a:latin typeface="Verdana"/>
              <a:ea typeface="Verdana"/>
              <a:cs typeface="Verdana"/>
              <a:sym typeface="Verdana"/>
            </a:endParaRPr>
          </a:p>
        </p:txBody>
      </p:sp>
      <p:sp>
        <p:nvSpPr>
          <p:cNvPr id="623" name="Google Shape;623;p29"/>
          <p:cNvSpPr/>
          <p:nvPr/>
        </p:nvSpPr>
        <p:spPr>
          <a:xfrm>
            <a:off x="3959280" y="5475600"/>
            <a:ext cx="126108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CD0202"/>
                </a:solidFill>
                <a:latin typeface="Verdana"/>
                <a:ea typeface="Verdana"/>
                <a:cs typeface="Verdana"/>
                <a:sym typeface="Verdana"/>
              </a:rPr>
              <a:t>5000K</a:t>
            </a:r>
            <a:endParaRPr b="0" sz="2650" strike="noStrike">
              <a:latin typeface="Verdana"/>
              <a:ea typeface="Verdana"/>
              <a:cs typeface="Verdana"/>
              <a:sym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3"/>
          <p:cNvSpPr txBox="1"/>
          <p:nvPr/>
        </p:nvSpPr>
        <p:spPr>
          <a:xfrm>
            <a:off x="-360" y="1761480"/>
            <a:ext cx="10080000" cy="5798160"/>
          </a:xfrm>
          <a:prstGeom prst="rect">
            <a:avLst/>
          </a:prstGeom>
          <a:noFill/>
          <a:ln>
            <a:noFill/>
          </a:ln>
        </p:spPr>
        <p:txBody>
          <a:bodyPr anchorCtr="0" anchor="t" bIns="46800" lIns="90000" spcFirstLastPara="1" rIns="90000" wrap="square" tIns="46800">
            <a:noAutofit/>
          </a:bodyPr>
          <a:lstStyle/>
          <a:p>
            <a:pPr indent="-341280" lvl="0" marL="341280" marR="0" rtl="0" algn="l">
              <a:lnSpc>
                <a:spcPct val="100000"/>
              </a:lnSpc>
              <a:spcBef>
                <a:spcPts val="0"/>
              </a:spcBef>
              <a:spcAft>
                <a:spcPts val="0"/>
              </a:spcAft>
              <a:buClr>
                <a:srgbClr val="000000"/>
              </a:buClr>
              <a:buSzPts val="3600"/>
              <a:buFont typeface="Arial"/>
              <a:buChar char="•"/>
            </a:pPr>
            <a:r>
              <a:rPr b="0" i="0" lang="en-GB" sz="3600" u="none" cap="none" strike="noStrike">
                <a:solidFill>
                  <a:srgbClr val="000000"/>
                </a:solidFill>
                <a:latin typeface="Arial"/>
                <a:ea typeface="Arial"/>
                <a:cs typeface="Arial"/>
                <a:sym typeface="Arial"/>
              </a:rPr>
              <a:t>Universe is expanding: H</a:t>
            </a:r>
            <a:r>
              <a:rPr b="0" baseline="-25000" i="0" lang="en-GB" sz="3600" u="none" cap="none" strike="noStrike">
                <a:solidFill>
                  <a:srgbClr val="000000"/>
                </a:solidFill>
                <a:latin typeface="Arial"/>
                <a:ea typeface="Arial"/>
                <a:cs typeface="Arial"/>
                <a:sym typeface="Arial"/>
              </a:rPr>
              <a:t>0</a:t>
            </a:r>
            <a:endParaRPr b="0" i="0" sz="3600" u="none" cap="none" strike="noStrike">
              <a:solidFill>
                <a:srgbClr val="000000"/>
              </a:solidFill>
              <a:latin typeface="Arial"/>
              <a:ea typeface="Arial"/>
              <a:cs typeface="Arial"/>
              <a:sym typeface="Arial"/>
            </a:endParaRPr>
          </a:p>
          <a:p>
            <a:pPr indent="-341280" lvl="0" marL="341280" marR="0" rtl="0" algn="l">
              <a:lnSpc>
                <a:spcPct val="100000"/>
              </a:lnSpc>
              <a:spcBef>
                <a:spcPts val="899"/>
              </a:spcBef>
              <a:spcAft>
                <a:spcPts val="0"/>
              </a:spcAft>
              <a:buClr>
                <a:srgbClr val="000000"/>
              </a:buClr>
              <a:buSzPts val="3600"/>
              <a:buFont typeface="Arial"/>
              <a:buChar char="•"/>
            </a:pPr>
            <a:r>
              <a:rPr b="0" i="0" lang="en-GB" sz="3600" u="none" cap="none" strike="noStrike">
                <a:solidFill>
                  <a:srgbClr val="000000"/>
                </a:solidFill>
                <a:latin typeface="Arial"/>
                <a:ea typeface="Arial"/>
                <a:cs typeface="Arial"/>
                <a:sym typeface="Arial"/>
              </a:rPr>
              <a:t>Expansion is accelerating.‏</a:t>
            </a:r>
            <a:endParaRPr b="0" i="0" sz="3600" u="none" cap="none" strike="noStrike">
              <a:solidFill>
                <a:srgbClr val="000000"/>
              </a:solidFill>
              <a:latin typeface="Arial"/>
              <a:ea typeface="Arial"/>
              <a:cs typeface="Arial"/>
              <a:sym typeface="Arial"/>
            </a:endParaRPr>
          </a:p>
          <a:p>
            <a:pPr indent="-228600" lvl="0" marL="2057400" marR="0" rtl="0" algn="l">
              <a:lnSpc>
                <a:spcPct val="100000"/>
              </a:lnSpc>
              <a:spcBef>
                <a:spcPts val="298"/>
              </a:spcBef>
              <a:spcAft>
                <a:spcPts val="0"/>
              </a:spcAft>
              <a:buNone/>
            </a:pPr>
            <a:r>
              <a:t/>
            </a:r>
            <a:endParaRPr b="0" i="0" sz="3600" u="none" cap="none" strike="noStrike">
              <a:solidFill>
                <a:srgbClr val="000000"/>
              </a:solidFill>
              <a:latin typeface="Arial"/>
              <a:ea typeface="Arial"/>
              <a:cs typeface="Arial"/>
              <a:sym typeface="Arial"/>
            </a:endParaRPr>
          </a:p>
          <a:p>
            <a:pPr indent="-341280" lvl="0" marL="341280" marR="0" rtl="0" algn="l">
              <a:lnSpc>
                <a:spcPct val="100000"/>
              </a:lnSpc>
              <a:spcBef>
                <a:spcPts val="899"/>
              </a:spcBef>
              <a:spcAft>
                <a:spcPts val="0"/>
              </a:spcAft>
              <a:buClr>
                <a:srgbClr val="000000"/>
              </a:buClr>
              <a:buSzPts val="3600"/>
              <a:buFont typeface="Times New Roman"/>
              <a:buChar char="•"/>
            </a:pPr>
            <a:r>
              <a:rPr b="0" i="0" lang="en-GB" sz="3600" u="none" cap="none" strike="noStrike">
                <a:solidFill>
                  <a:srgbClr val="000000"/>
                </a:solidFill>
                <a:latin typeface="Arial"/>
                <a:ea typeface="Arial"/>
                <a:cs typeface="Arial"/>
                <a:sym typeface="Arial"/>
              </a:rPr>
              <a:t>Properties of dark energy? New physics involved?</a:t>
            </a:r>
            <a:endParaRPr b="0" i="0" sz="3600" u="none" cap="none" strike="noStrike">
              <a:solidFill>
                <a:srgbClr val="000000"/>
              </a:solidFill>
              <a:latin typeface="Arial"/>
              <a:ea typeface="Arial"/>
              <a:cs typeface="Arial"/>
              <a:sym typeface="Arial"/>
            </a:endParaRPr>
          </a:p>
          <a:p>
            <a:pPr indent="-228600" lvl="0" marL="2057400" marR="0" rtl="0" algn="l">
              <a:lnSpc>
                <a:spcPct val="100000"/>
              </a:lnSpc>
              <a:spcBef>
                <a:spcPts val="298"/>
              </a:spcBef>
              <a:spcAft>
                <a:spcPts val="0"/>
              </a:spcAft>
              <a:buNone/>
            </a:pPr>
            <a:r>
              <a:t/>
            </a:r>
            <a:endParaRPr b="0" i="0" sz="3600" u="none" cap="none" strike="noStrike">
              <a:solidFill>
                <a:srgbClr val="000000"/>
              </a:solidFill>
              <a:latin typeface="Arial"/>
              <a:ea typeface="Arial"/>
              <a:cs typeface="Arial"/>
              <a:sym typeface="Arial"/>
            </a:endParaRPr>
          </a:p>
          <a:p>
            <a:pPr indent="-341280" lvl="0" marL="341280" marR="0" rtl="0" algn="l">
              <a:lnSpc>
                <a:spcPct val="100000"/>
              </a:lnSpc>
              <a:spcBef>
                <a:spcPts val="899"/>
              </a:spcBef>
              <a:spcAft>
                <a:spcPts val="0"/>
              </a:spcAft>
              <a:buClr>
                <a:srgbClr val="000000"/>
              </a:buClr>
              <a:buSzPts val="3600"/>
              <a:buFont typeface="Times New Roman"/>
              <a:buChar char="•"/>
            </a:pPr>
            <a:r>
              <a:rPr b="0" i="0" lang="en-GB" sz="3600" u="none" cap="none" strike="noStrike">
                <a:solidFill>
                  <a:srgbClr val="000000"/>
                </a:solidFill>
                <a:latin typeface="Arial"/>
                <a:ea typeface="Arial"/>
                <a:cs typeface="Arial"/>
                <a:sym typeface="Arial"/>
              </a:rPr>
              <a:t>One of the most crucial problems</a:t>
            </a:r>
            <a:br>
              <a:rPr b="0" i="0" lang="en-GB" sz="1800" u="none" cap="none" strike="noStrike"/>
            </a:br>
            <a:r>
              <a:rPr b="0" i="0" lang="en-GB" sz="3600" u="none" cap="none" strike="noStrike">
                <a:solidFill>
                  <a:srgbClr val="000000"/>
                </a:solidFill>
                <a:latin typeface="Arial"/>
                <a:ea typeface="Arial"/>
                <a:cs typeface="Arial"/>
                <a:sym typeface="Arial"/>
              </a:rPr>
              <a:t>in physics at this time.</a:t>
            </a:r>
            <a:endParaRPr b="0" i="0" sz="36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30"/>
          <p:cNvSpPr/>
          <p:nvPr/>
        </p:nvSpPr>
        <p:spPr>
          <a:xfrm>
            <a:off x="1945800" y="1797120"/>
            <a:ext cx="6110640" cy="4467600"/>
          </a:xfrm>
          <a:prstGeom prst="rect">
            <a:avLst/>
          </a:prstGeom>
          <a:solidFill>
            <a:srgbClr val="FFFFFF"/>
          </a:solidFill>
          <a:ln cap="flat" cmpd="sng" w="63350">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0"/>
          <p:cNvSpPr txBox="1"/>
          <p:nvPr/>
        </p:nvSpPr>
        <p:spPr>
          <a:xfrm>
            <a:off x="1005840" y="0"/>
            <a:ext cx="806184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Cepheid Light Curves</a:t>
            </a:r>
            <a:endParaRPr b="1" sz="4400" strike="noStrike">
              <a:solidFill>
                <a:srgbClr val="333333"/>
              </a:solidFill>
              <a:latin typeface="Arial"/>
              <a:ea typeface="Arial"/>
              <a:cs typeface="Arial"/>
              <a:sym typeface="Arial"/>
            </a:endParaRPr>
          </a:p>
        </p:txBody>
      </p:sp>
      <p:grpSp>
        <p:nvGrpSpPr>
          <p:cNvPr id="631" name="Google Shape;631;p30"/>
          <p:cNvGrpSpPr/>
          <p:nvPr/>
        </p:nvGrpSpPr>
        <p:grpSpPr>
          <a:xfrm>
            <a:off x="1973880" y="3917880"/>
            <a:ext cx="7640640" cy="2178720"/>
            <a:chOff x="1973880" y="3917880"/>
            <a:chExt cx="7640640" cy="2178720"/>
          </a:xfrm>
        </p:grpSpPr>
        <p:grpSp>
          <p:nvGrpSpPr>
            <p:cNvPr id="632" name="Google Shape;632;p30"/>
            <p:cNvGrpSpPr/>
            <p:nvPr/>
          </p:nvGrpSpPr>
          <p:grpSpPr>
            <a:xfrm>
              <a:off x="1973880" y="3953160"/>
              <a:ext cx="6034320" cy="2143440"/>
              <a:chOff x="1973880" y="3953160"/>
              <a:chExt cx="6034320" cy="2143440"/>
            </a:xfrm>
          </p:grpSpPr>
          <p:sp>
            <p:nvSpPr>
              <p:cNvPr id="633" name="Google Shape;633;p30"/>
              <p:cNvSpPr/>
              <p:nvPr/>
            </p:nvSpPr>
            <p:spPr>
              <a:xfrm>
                <a:off x="2554920" y="4889520"/>
                <a:ext cx="7524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3542040" y="593064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0"/>
              <p:cNvSpPr/>
              <p:nvPr/>
            </p:nvSpPr>
            <p:spPr>
              <a:xfrm>
                <a:off x="4121280" y="601812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0"/>
              <p:cNvSpPr/>
              <p:nvPr/>
            </p:nvSpPr>
            <p:spPr>
              <a:xfrm>
                <a:off x="4224600" y="5944680"/>
                <a:ext cx="7524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5911560" y="5213160"/>
                <a:ext cx="7524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0"/>
              <p:cNvSpPr/>
              <p:nvPr/>
            </p:nvSpPr>
            <p:spPr>
              <a:xfrm>
                <a:off x="6514920" y="5808240"/>
                <a:ext cx="7560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0"/>
              <p:cNvSpPr/>
              <p:nvPr/>
            </p:nvSpPr>
            <p:spPr>
              <a:xfrm>
                <a:off x="6644880" y="5928840"/>
                <a:ext cx="7488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0"/>
              <p:cNvSpPr/>
              <p:nvPr/>
            </p:nvSpPr>
            <p:spPr>
              <a:xfrm>
                <a:off x="7262280" y="5948280"/>
                <a:ext cx="7560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2093040" y="406296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p:nvPr/>
            </p:nvSpPr>
            <p:spPr>
              <a:xfrm>
                <a:off x="2233080" y="4273560"/>
                <a:ext cx="7488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0"/>
              <p:cNvSpPr/>
              <p:nvPr/>
            </p:nvSpPr>
            <p:spPr>
              <a:xfrm>
                <a:off x="2247120" y="4350600"/>
                <a:ext cx="7524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0"/>
              <p:cNvSpPr/>
              <p:nvPr/>
            </p:nvSpPr>
            <p:spPr>
              <a:xfrm>
                <a:off x="2323800" y="4539240"/>
                <a:ext cx="7560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0"/>
              <p:cNvSpPr/>
              <p:nvPr/>
            </p:nvSpPr>
            <p:spPr>
              <a:xfrm>
                <a:off x="2331000" y="463032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0"/>
              <p:cNvSpPr/>
              <p:nvPr/>
            </p:nvSpPr>
            <p:spPr>
              <a:xfrm>
                <a:off x="2422080" y="476316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0"/>
              <p:cNvSpPr/>
              <p:nvPr/>
            </p:nvSpPr>
            <p:spPr>
              <a:xfrm>
                <a:off x="2464200" y="468612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0"/>
              <p:cNvSpPr/>
              <p:nvPr/>
            </p:nvSpPr>
            <p:spPr>
              <a:xfrm>
                <a:off x="2394360" y="4665240"/>
                <a:ext cx="7488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0"/>
              <p:cNvSpPr/>
              <p:nvPr/>
            </p:nvSpPr>
            <p:spPr>
              <a:xfrm>
                <a:off x="2485080" y="4931280"/>
                <a:ext cx="7488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0"/>
              <p:cNvSpPr/>
              <p:nvPr/>
            </p:nvSpPr>
            <p:spPr>
              <a:xfrm>
                <a:off x="2568960" y="497304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0"/>
              <p:cNvSpPr/>
              <p:nvPr/>
            </p:nvSpPr>
            <p:spPr>
              <a:xfrm>
                <a:off x="2763360" y="510948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0"/>
              <p:cNvSpPr/>
              <p:nvPr/>
            </p:nvSpPr>
            <p:spPr>
              <a:xfrm>
                <a:off x="2873520" y="520956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0"/>
              <p:cNvSpPr/>
              <p:nvPr/>
            </p:nvSpPr>
            <p:spPr>
              <a:xfrm>
                <a:off x="3009960" y="533556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0"/>
              <p:cNvSpPr/>
              <p:nvPr/>
            </p:nvSpPr>
            <p:spPr>
              <a:xfrm>
                <a:off x="2989080" y="5492880"/>
                <a:ext cx="7488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0"/>
              <p:cNvSpPr/>
              <p:nvPr/>
            </p:nvSpPr>
            <p:spPr>
              <a:xfrm>
                <a:off x="3141000" y="5566320"/>
                <a:ext cx="7560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0"/>
              <p:cNvSpPr/>
              <p:nvPr/>
            </p:nvSpPr>
            <p:spPr>
              <a:xfrm>
                <a:off x="3304080" y="572400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0"/>
              <p:cNvSpPr/>
              <p:nvPr/>
            </p:nvSpPr>
            <p:spPr>
              <a:xfrm>
                <a:off x="3088800" y="552420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0"/>
              <p:cNvSpPr/>
              <p:nvPr/>
            </p:nvSpPr>
            <p:spPr>
              <a:xfrm>
                <a:off x="3387960" y="580464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0"/>
              <p:cNvSpPr/>
              <p:nvPr/>
            </p:nvSpPr>
            <p:spPr>
              <a:xfrm>
                <a:off x="3477240" y="580464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0"/>
              <p:cNvSpPr/>
              <p:nvPr/>
            </p:nvSpPr>
            <p:spPr>
              <a:xfrm>
                <a:off x="3606480" y="5925240"/>
                <a:ext cx="7560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0"/>
              <p:cNvSpPr/>
              <p:nvPr/>
            </p:nvSpPr>
            <p:spPr>
              <a:xfrm>
                <a:off x="3682080" y="587268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0"/>
              <p:cNvSpPr/>
              <p:nvPr/>
            </p:nvSpPr>
            <p:spPr>
              <a:xfrm>
                <a:off x="3757320" y="5933880"/>
                <a:ext cx="7488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0"/>
              <p:cNvSpPr/>
              <p:nvPr/>
            </p:nvSpPr>
            <p:spPr>
              <a:xfrm>
                <a:off x="3827160" y="5911200"/>
                <a:ext cx="7560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0"/>
              <p:cNvSpPr/>
              <p:nvPr/>
            </p:nvSpPr>
            <p:spPr>
              <a:xfrm>
                <a:off x="4056480" y="598968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0"/>
              <p:cNvSpPr/>
              <p:nvPr/>
            </p:nvSpPr>
            <p:spPr>
              <a:xfrm>
                <a:off x="4244040" y="5860440"/>
                <a:ext cx="7488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0"/>
              <p:cNvSpPr/>
              <p:nvPr/>
            </p:nvSpPr>
            <p:spPr>
              <a:xfrm>
                <a:off x="4350600" y="584640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0"/>
              <p:cNvSpPr/>
              <p:nvPr/>
            </p:nvSpPr>
            <p:spPr>
              <a:xfrm>
                <a:off x="4280400" y="574488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0"/>
              <p:cNvSpPr/>
              <p:nvPr/>
            </p:nvSpPr>
            <p:spPr>
              <a:xfrm>
                <a:off x="4523760" y="515700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0"/>
              <p:cNvSpPr/>
              <p:nvPr/>
            </p:nvSpPr>
            <p:spPr>
              <a:xfrm>
                <a:off x="4556880" y="4736880"/>
                <a:ext cx="7560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0"/>
              <p:cNvSpPr/>
              <p:nvPr/>
            </p:nvSpPr>
            <p:spPr>
              <a:xfrm>
                <a:off x="4789440" y="3986280"/>
                <a:ext cx="7560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0"/>
              <p:cNvSpPr/>
              <p:nvPr/>
            </p:nvSpPr>
            <p:spPr>
              <a:xfrm>
                <a:off x="4962960" y="3953160"/>
                <a:ext cx="7560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0"/>
              <p:cNvSpPr/>
              <p:nvPr/>
            </p:nvSpPr>
            <p:spPr>
              <a:xfrm>
                <a:off x="4952520" y="401436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0"/>
              <p:cNvSpPr/>
              <p:nvPr/>
            </p:nvSpPr>
            <p:spPr>
              <a:xfrm>
                <a:off x="5130720" y="4066560"/>
                <a:ext cx="7560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0"/>
              <p:cNvSpPr/>
              <p:nvPr/>
            </p:nvSpPr>
            <p:spPr>
              <a:xfrm>
                <a:off x="5271120" y="427680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0"/>
              <p:cNvSpPr/>
              <p:nvPr/>
            </p:nvSpPr>
            <p:spPr>
              <a:xfrm>
                <a:off x="5284800" y="4353480"/>
                <a:ext cx="7560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0"/>
              <p:cNvSpPr/>
              <p:nvPr/>
            </p:nvSpPr>
            <p:spPr>
              <a:xfrm>
                <a:off x="5361840" y="454284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0"/>
              <p:cNvSpPr/>
              <p:nvPr/>
            </p:nvSpPr>
            <p:spPr>
              <a:xfrm>
                <a:off x="5369040" y="463392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0"/>
              <p:cNvSpPr/>
              <p:nvPr/>
            </p:nvSpPr>
            <p:spPr>
              <a:xfrm>
                <a:off x="5459760" y="4766760"/>
                <a:ext cx="7560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0"/>
              <p:cNvSpPr/>
              <p:nvPr/>
            </p:nvSpPr>
            <p:spPr>
              <a:xfrm>
                <a:off x="5501880" y="4689720"/>
                <a:ext cx="7560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0"/>
              <p:cNvSpPr/>
              <p:nvPr/>
            </p:nvSpPr>
            <p:spPr>
              <a:xfrm>
                <a:off x="5432040" y="4668840"/>
                <a:ext cx="7488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0"/>
              <p:cNvSpPr/>
              <p:nvPr/>
            </p:nvSpPr>
            <p:spPr>
              <a:xfrm>
                <a:off x="5523120" y="493452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0"/>
              <p:cNvSpPr/>
              <p:nvPr/>
            </p:nvSpPr>
            <p:spPr>
              <a:xfrm>
                <a:off x="5592960" y="4893120"/>
                <a:ext cx="7524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0"/>
              <p:cNvSpPr/>
              <p:nvPr/>
            </p:nvSpPr>
            <p:spPr>
              <a:xfrm>
                <a:off x="5607000" y="497664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0"/>
              <p:cNvSpPr/>
              <p:nvPr/>
            </p:nvSpPr>
            <p:spPr>
              <a:xfrm>
                <a:off x="5801040" y="5113080"/>
                <a:ext cx="7560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0"/>
              <p:cNvSpPr/>
              <p:nvPr/>
            </p:nvSpPr>
            <p:spPr>
              <a:xfrm>
                <a:off x="6048000" y="533916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0"/>
              <p:cNvSpPr/>
              <p:nvPr/>
            </p:nvSpPr>
            <p:spPr>
              <a:xfrm>
                <a:off x="6027120" y="549648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0"/>
              <p:cNvSpPr/>
              <p:nvPr/>
            </p:nvSpPr>
            <p:spPr>
              <a:xfrm>
                <a:off x="6179400" y="5569920"/>
                <a:ext cx="7488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0"/>
              <p:cNvSpPr/>
              <p:nvPr/>
            </p:nvSpPr>
            <p:spPr>
              <a:xfrm>
                <a:off x="6342120" y="5727600"/>
                <a:ext cx="7488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0"/>
              <p:cNvSpPr/>
              <p:nvPr/>
            </p:nvSpPr>
            <p:spPr>
              <a:xfrm>
                <a:off x="6126480" y="5527800"/>
                <a:ext cx="7560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0"/>
              <p:cNvSpPr/>
              <p:nvPr/>
            </p:nvSpPr>
            <p:spPr>
              <a:xfrm>
                <a:off x="6426360" y="5808240"/>
                <a:ext cx="7488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0"/>
              <p:cNvSpPr/>
              <p:nvPr/>
            </p:nvSpPr>
            <p:spPr>
              <a:xfrm>
                <a:off x="6580080" y="593388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0"/>
              <p:cNvSpPr/>
              <p:nvPr/>
            </p:nvSpPr>
            <p:spPr>
              <a:xfrm>
                <a:off x="6719760" y="5876280"/>
                <a:ext cx="7560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0"/>
              <p:cNvSpPr/>
              <p:nvPr/>
            </p:nvSpPr>
            <p:spPr>
              <a:xfrm>
                <a:off x="6795360" y="593748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0"/>
              <p:cNvSpPr/>
              <p:nvPr/>
            </p:nvSpPr>
            <p:spPr>
              <a:xfrm>
                <a:off x="6865200" y="5914800"/>
                <a:ext cx="7524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0"/>
              <p:cNvSpPr/>
              <p:nvPr/>
            </p:nvSpPr>
            <p:spPr>
              <a:xfrm>
                <a:off x="7094520" y="599328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0"/>
              <p:cNvSpPr/>
              <p:nvPr/>
            </p:nvSpPr>
            <p:spPr>
              <a:xfrm>
                <a:off x="7159320" y="6021720"/>
                <a:ext cx="75240" cy="7488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0"/>
              <p:cNvSpPr/>
              <p:nvPr/>
            </p:nvSpPr>
            <p:spPr>
              <a:xfrm>
                <a:off x="7281720" y="5864040"/>
                <a:ext cx="7524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0"/>
              <p:cNvSpPr/>
              <p:nvPr/>
            </p:nvSpPr>
            <p:spPr>
              <a:xfrm>
                <a:off x="7388640" y="5850000"/>
                <a:ext cx="7488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0"/>
              <p:cNvSpPr/>
              <p:nvPr/>
            </p:nvSpPr>
            <p:spPr>
              <a:xfrm>
                <a:off x="7318440" y="574848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0"/>
              <p:cNvSpPr/>
              <p:nvPr/>
            </p:nvSpPr>
            <p:spPr>
              <a:xfrm>
                <a:off x="7561440" y="5160240"/>
                <a:ext cx="7560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0"/>
              <p:cNvSpPr/>
              <p:nvPr/>
            </p:nvSpPr>
            <p:spPr>
              <a:xfrm>
                <a:off x="7594920" y="4740480"/>
                <a:ext cx="75240" cy="7560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0"/>
              <p:cNvSpPr/>
              <p:nvPr/>
            </p:nvSpPr>
            <p:spPr>
              <a:xfrm>
                <a:off x="7827840" y="3989880"/>
                <a:ext cx="74880" cy="75240"/>
              </a:xfrm>
              <a:prstGeom prst="ellipse">
                <a:avLst/>
              </a:prstGeom>
              <a:solidFill>
                <a:srgbClr val="0033FF"/>
              </a:solidFill>
              <a:ln cap="flat" cmpd="sng" w="9525">
                <a:solidFill>
                  <a:srgbClr val="0033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0"/>
              <p:cNvSpPr/>
              <p:nvPr/>
            </p:nvSpPr>
            <p:spPr>
              <a:xfrm>
                <a:off x="1973880" y="4010760"/>
                <a:ext cx="6034320" cy="2056320"/>
              </a:xfrm>
              <a:custGeom>
                <a:rect b="b" l="l" r="r" t="t"/>
                <a:pathLst>
                  <a:path extrusionOk="0" h="1191" w="3448">
                    <a:moveTo>
                      <a:pt x="0" y="38"/>
                    </a:moveTo>
                    <a:cubicBezTo>
                      <a:pt x="23" y="61"/>
                      <a:pt x="47" y="85"/>
                      <a:pt x="72" y="118"/>
                    </a:cubicBezTo>
                    <a:cubicBezTo>
                      <a:pt x="97" y="151"/>
                      <a:pt x="121" y="185"/>
                      <a:pt x="152" y="234"/>
                    </a:cubicBezTo>
                    <a:cubicBezTo>
                      <a:pt x="183" y="283"/>
                      <a:pt x="216" y="349"/>
                      <a:pt x="256" y="410"/>
                    </a:cubicBezTo>
                    <a:cubicBezTo>
                      <a:pt x="296" y="471"/>
                      <a:pt x="331" y="526"/>
                      <a:pt x="392" y="602"/>
                    </a:cubicBezTo>
                    <a:cubicBezTo>
                      <a:pt x="453" y="678"/>
                      <a:pt x="549" y="790"/>
                      <a:pt x="624" y="866"/>
                    </a:cubicBezTo>
                    <a:cubicBezTo>
                      <a:pt x="699" y="942"/>
                      <a:pt x="785" y="1014"/>
                      <a:pt x="840" y="1058"/>
                    </a:cubicBezTo>
                    <a:cubicBezTo>
                      <a:pt x="895" y="1102"/>
                      <a:pt x="922" y="1111"/>
                      <a:pt x="956" y="1130"/>
                    </a:cubicBezTo>
                    <a:cubicBezTo>
                      <a:pt x="990" y="1149"/>
                      <a:pt x="1007" y="1161"/>
                      <a:pt x="1044" y="1170"/>
                    </a:cubicBezTo>
                    <a:cubicBezTo>
                      <a:pt x="1081" y="1179"/>
                      <a:pt x="1131" y="1191"/>
                      <a:pt x="1176" y="1182"/>
                    </a:cubicBezTo>
                    <a:cubicBezTo>
                      <a:pt x="1221" y="1173"/>
                      <a:pt x="1283" y="1143"/>
                      <a:pt x="1316" y="1118"/>
                    </a:cubicBezTo>
                    <a:cubicBezTo>
                      <a:pt x="1349" y="1093"/>
                      <a:pt x="1359" y="1069"/>
                      <a:pt x="1376" y="1034"/>
                    </a:cubicBezTo>
                    <a:cubicBezTo>
                      <a:pt x="1393" y="999"/>
                      <a:pt x="1399" y="992"/>
                      <a:pt x="1420" y="906"/>
                    </a:cubicBezTo>
                    <a:cubicBezTo>
                      <a:pt x="1441" y="820"/>
                      <a:pt x="1475" y="631"/>
                      <a:pt x="1500" y="518"/>
                    </a:cubicBezTo>
                    <a:cubicBezTo>
                      <a:pt x="1525" y="405"/>
                      <a:pt x="1551" y="305"/>
                      <a:pt x="1568" y="230"/>
                    </a:cubicBezTo>
                    <a:cubicBezTo>
                      <a:pt x="1585" y="155"/>
                      <a:pt x="1581" y="103"/>
                      <a:pt x="1604" y="66"/>
                    </a:cubicBezTo>
                    <a:cubicBezTo>
                      <a:pt x="1627" y="29"/>
                      <a:pt x="1669" y="0"/>
                      <a:pt x="1708" y="10"/>
                    </a:cubicBezTo>
                    <a:cubicBezTo>
                      <a:pt x="1747" y="20"/>
                      <a:pt x="1798" y="79"/>
                      <a:pt x="1836" y="126"/>
                    </a:cubicBezTo>
                    <a:cubicBezTo>
                      <a:pt x="1874" y="173"/>
                      <a:pt x="1897" y="230"/>
                      <a:pt x="1936" y="294"/>
                    </a:cubicBezTo>
                    <a:cubicBezTo>
                      <a:pt x="1975" y="358"/>
                      <a:pt x="2029" y="446"/>
                      <a:pt x="2072" y="510"/>
                    </a:cubicBezTo>
                    <a:cubicBezTo>
                      <a:pt x="2115" y="574"/>
                      <a:pt x="2141" y="613"/>
                      <a:pt x="2192" y="678"/>
                    </a:cubicBezTo>
                    <a:cubicBezTo>
                      <a:pt x="2243" y="743"/>
                      <a:pt x="2313" y="837"/>
                      <a:pt x="2380" y="902"/>
                    </a:cubicBezTo>
                    <a:cubicBezTo>
                      <a:pt x="2447" y="967"/>
                      <a:pt x="2531" y="1027"/>
                      <a:pt x="2592" y="1070"/>
                    </a:cubicBezTo>
                    <a:cubicBezTo>
                      <a:pt x="2653" y="1113"/>
                      <a:pt x="2695" y="1144"/>
                      <a:pt x="2748" y="1162"/>
                    </a:cubicBezTo>
                    <a:cubicBezTo>
                      <a:pt x="2801" y="1180"/>
                      <a:pt x="2856" y="1186"/>
                      <a:pt x="2908" y="1178"/>
                    </a:cubicBezTo>
                    <a:cubicBezTo>
                      <a:pt x="2960" y="1170"/>
                      <a:pt x="3022" y="1149"/>
                      <a:pt x="3060" y="1114"/>
                    </a:cubicBezTo>
                    <a:cubicBezTo>
                      <a:pt x="3098" y="1079"/>
                      <a:pt x="3109" y="1054"/>
                      <a:pt x="3136" y="966"/>
                    </a:cubicBezTo>
                    <a:cubicBezTo>
                      <a:pt x="3163" y="878"/>
                      <a:pt x="3193" y="703"/>
                      <a:pt x="3220" y="586"/>
                    </a:cubicBezTo>
                    <a:cubicBezTo>
                      <a:pt x="3247" y="469"/>
                      <a:pt x="3276" y="347"/>
                      <a:pt x="3296" y="262"/>
                    </a:cubicBezTo>
                    <a:cubicBezTo>
                      <a:pt x="3316" y="177"/>
                      <a:pt x="3328" y="116"/>
                      <a:pt x="3340" y="78"/>
                    </a:cubicBezTo>
                    <a:cubicBezTo>
                      <a:pt x="3352" y="40"/>
                      <a:pt x="3350" y="42"/>
                      <a:pt x="3368" y="34"/>
                    </a:cubicBezTo>
                    <a:cubicBezTo>
                      <a:pt x="3386" y="26"/>
                      <a:pt x="3417" y="28"/>
                      <a:pt x="3448" y="30"/>
                    </a:cubicBezTo>
                  </a:path>
                </a:pathLst>
              </a:custGeom>
              <a:noFill/>
              <a:ln cap="flat" cmpd="sng" w="31675">
                <a:solidFill>
                  <a:srgbClr val="0033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 name="Google Shape;704;p30"/>
            <p:cNvSpPr/>
            <p:nvPr/>
          </p:nvSpPr>
          <p:spPr>
            <a:xfrm>
              <a:off x="8307360" y="3917880"/>
              <a:ext cx="130716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latin typeface="Verdana"/>
                  <a:ea typeface="Verdana"/>
                  <a:cs typeface="Verdana"/>
                  <a:sym typeface="Verdana"/>
                </a:rPr>
                <a:t>B (0.4</a:t>
              </a:r>
              <a:r>
                <a:rPr b="0" lang="en-GB" sz="1800" strike="noStrike">
                  <a:latin typeface="Noto Sans Symbols"/>
                  <a:ea typeface="Noto Sans Symbols"/>
                  <a:cs typeface="Noto Sans Symbols"/>
                  <a:sym typeface="Noto Sans Symbols"/>
                </a:rPr>
                <a:t>μ</a:t>
              </a:r>
              <a:r>
                <a:rPr b="0" lang="en-GB" sz="1800" strike="noStrike">
                  <a:latin typeface="Verdana"/>
                  <a:ea typeface="Verdana"/>
                  <a:cs typeface="Verdana"/>
                  <a:sym typeface="Verdana"/>
                </a:rPr>
                <a:t>m)‏</a:t>
              </a:r>
              <a:endParaRPr b="0" sz="1800" strike="noStrike">
                <a:latin typeface="Verdana"/>
                <a:ea typeface="Verdana"/>
                <a:cs typeface="Verdana"/>
                <a:sym typeface="Verdana"/>
              </a:endParaRPr>
            </a:p>
          </p:txBody>
        </p:sp>
      </p:grpSp>
      <p:grpSp>
        <p:nvGrpSpPr>
          <p:cNvPr id="705" name="Google Shape;705;p30"/>
          <p:cNvGrpSpPr/>
          <p:nvPr/>
        </p:nvGrpSpPr>
        <p:grpSpPr>
          <a:xfrm>
            <a:off x="1980720" y="3113280"/>
            <a:ext cx="7656120" cy="1650240"/>
            <a:chOff x="1980720" y="3113280"/>
            <a:chExt cx="7656120" cy="1650240"/>
          </a:xfrm>
        </p:grpSpPr>
        <p:grpSp>
          <p:nvGrpSpPr>
            <p:cNvPr id="706" name="Google Shape;706;p30"/>
            <p:cNvGrpSpPr/>
            <p:nvPr/>
          </p:nvGrpSpPr>
          <p:grpSpPr>
            <a:xfrm>
              <a:off x="1980720" y="3174480"/>
              <a:ext cx="6034320" cy="1589040"/>
              <a:chOff x="1980720" y="3174480"/>
              <a:chExt cx="6034320" cy="1589040"/>
            </a:xfrm>
          </p:grpSpPr>
          <p:sp>
            <p:nvSpPr>
              <p:cNvPr id="707" name="Google Shape;707;p30"/>
              <p:cNvSpPr/>
              <p:nvPr/>
            </p:nvSpPr>
            <p:spPr>
              <a:xfrm>
                <a:off x="6852600" y="457092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0"/>
              <p:cNvSpPr/>
              <p:nvPr/>
            </p:nvSpPr>
            <p:spPr>
              <a:xfrm>
                <a:off x="2084040" y="326016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0"/>
              <p:cNvSpPr/>
              <p:nvPr/>
            </p:nvSpPr>
            <p:spPr>
              <a:xfrm>
                <a:off x="2241360" y="344952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0"/>
              <p:cNvSpPr/>
              <p:nvPr/>
            </p:nvSpPr>
            <p:spPr>
              <a:xfrm>
                <a:off x="2346120" y="3596400"/>
                <a:ext cx="7560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0"/>
              <p:cNvSpPr/>
              <p:nvPr/>
            </p:nvSpPr>
            <p:spPr>
              <a:xfrm>
                <a:off x="2414520" y="362772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0"/>
              <p:cNvSpPr/>
              <p:nvPr/>
            </p:nvSpPr>
            <p:spPr>
              <a:xfrm>
                <a:off x="2419920" y="3711600"/>
                <a:ext cx="7524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0"/>
              <p:cNvSpPr/>
              <p:nvPr/>
            </p:nvSpPr>
            <p:spPr>
              <a:xfrm>
                <a:off x="2550960" y="3800880"/>
                <a:ext cx="7560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0"/>
              <p:cNvSpPr/>
              <p:nvPr/>
            </p:nvSpPr>
            <p:spPr>
              <a:xfrm>
                <a:off x="2509200" y="3874320"/>
                <a:ext cx="7524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0"/>
              <p:cNvSpPr/>
              <p:nvPr/>
            </p:nvSpPr>
            <p:spPr>
              <a:xfrm>
                <a:off x="2577600" y="3848400"/>
                <a:ext cx="7488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0"/>
              <p:cNvSpPr/>
              <p:nvPr/>
            </p:nvSpPr>
            <p:spPr>
              <a:xfrm>
                <a:off x="2766600" y="3984840"/>
                <a:ext cx="7488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0"/>
              <p:cNvSpPr/>
              <p:nvPr/>
            </p:nvSpPr>
            <p:spPr>
              <a:xfrm>
                <a:off x="2860920" y="4063320"/>
                <a:ext cx="7560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0"/>
              <p:cNvSpPr/>
              <p:nvPr/>
            </p:nvSpPr>
            <p:spPr>
              <a:xfrm>
                <a:off x="3013200" y="419472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0"/>
              <p:cNvSpPr/>
              <p:nvPr/>
            </p:nvSpPr>
            <p:spPr>
              <a:xfrm>
                <a:off x="3013200" y="413712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a:off x="3123360" y="423684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a:off x="3112920" y="4278960"/>
                <a:ext cx="7560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0"/>
              <p:cNvSpPr/>
              <p:nvPr/>
            </p:nvSpPr>
            <p:spPr>
              <a:xfrm>
                <a:off x="3284280" y="4413240"/>
                <a:ext cx="7560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0"/>
              <p:cNvSpPr/>
              <p:nvPr/>
            </p:nvSpPr>
            <p:spPr>
              <a:xfrm>
                <a:off x="3452400" y="458172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a:off x="3391200" y="4404600"/>
                <a:ext cx="7524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0"/>
              <p:cNvSpPr/>
              <p:nvPr/>
            </p:nvSpPr>
            <p:spPr>
              <a:xfrm>
                <a:off x="3497760" y="4460760"/>
                <a:ext cx="7560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0"/>
              <p:cNvSpPr/>
              <p:nvPr/>
            </p:nvSpPr>
            <p:spPr>
              <a:xfrm>
                <a:off x="3573360" y="4502520"/>
                <a:ext cx="7488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0"/>
              <p:cNvSpPr/>
              <p:nvPr/>
            </p:nvSpPr>
            <p:spPr>
              <a:xfrm>
                <a:off x="3679920" y="451152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0"/>
              <p:cNvSpPr/>
              <p:nvPr/>
            </p:nvSpPr>
            <p:spPr>
              <a:xfrm>
                <a:off x="3828600" y="468828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0"/>
              <p:cNvSpPr/>
              <p:nvPr/>
            </p:nvSpPr>
            <p:spPr>
              <a:xfrm>
                <a:off x="3819600" y="4581720"/>
                <a:ext cx="7560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0"/>
              <p:cNvSpPr/>
              <p:nvPr/>
            </p:nvSpPr>
            <p:spPr>
              <a:xfrm>
                <a:off x="4071600" y="4620240"/>
                <a:ext cx="7560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0"/>
              <p:cNvSpPr/>
              <p:nvPr/>
            </p:nvSpPr>
            <p:spPr>
              <a:xfrm>
                <a:off x="4119120" y="4623120"/>
                <a:ext cx="7524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0"/>
              <p:cNvSpPr/>
              <p:nvPr/>
            </p:nvSpPr>
            <p:spPr>
              <a:xfrm>
                <a:off x="4180680" y="4679640"/>
                <a:ext cx="7488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0"/>
              <p:cNvSpPr/>
              <p:nvPr/>
            </p:nvSpPr>
            <p:spPr>
              <a:xfrm>
                <a:off x="4227840" y="4623120"/>
                <a:ext cx="7524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0"/>
              <p:cNvSpPr/>
              <p:nvPr/>
            </p:nvSpPr>
            <p:spPr>
              <a:xfrm>
                <a:off x="4264200" y="4507920"/>
                <a:ext cx="7560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0"/>
              <p:cNvSpPr/>
              <p:nvPr/>
            </p:nvSpPr>
            <p:spPr>
              <a:xfrm>
                <a:off x="4348440" y="4541040"/>
                <a:ext cx="7524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0"/>
              <p:cNvSpPr/>
              <p:nvPr/>
            </p:nvSpPr>
            <p:spPr>
              <a:xfrm>
                <a:off x="4376520" y="4420440"/>
                <a:ext cx="7488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0"/>
              <p:cNvSpPr/>
              <p:nvPr/>
            </p:nvSpPr>
            <p:spPr>
              <a:xfrm>
                <a:off x="4516200" y="4079160"/>
                <a:ext cx="7560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0"/>
              <p:cNvSpPr/>
              <p:nvPr/>
            </p:nvSpPr>
            <p:spPr>
              <a:xfrm>
                <a:off x="4563720" y="372564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0"/>
              <p:cNvSpPr/>
              <p:nvPr/>
            </p:nvSpPr>
            <p:spPr>
              <a:xfrm>
                <a:off x="4801680" y="319392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0"/>
              <p:cNvSpPr/>
              <p:nvPr/>
            </p:nvSpPr>
            <p:spPr>
              <a:xfrm>
                <a:off x="5133960" y="3263760"/>
                <a:ext cx="7560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0"/>
              <p:cNvSpPr/>
              <p:nvPr/>
            </p:nvSpPr>
            <p:spPr>
              <a:xfrm>
                <a:off x="5274360" y="343872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5379120" y="358596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0"/>
              <p:cNvSpPr/>
              <p:nvPr/>
            </p:nvSpPr>
            <p:spPr>
              <a:xfrm>
                <a:off x="5447160" y="3617280"/>
                <a:ext cx="7560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0"/>
              <p:cNvSpPr/>
              <p:nvPr/>
            </p:nvSpPr>
            <p:spPr>
              <a:xfrm>
                <a:off x="5452920" y="3701520"/>
                <a:ext cx="7488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0"/>
              <p:cNvSpPr/>
              <p:nvPr/>
            </p:nvSpPr>
            <p:spPr>
              <a:xfrm>
                <a:off x="5583600" y="3790440"/>
                <a:ext cx="7560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0"/>
              <p:cNvSpPr/>
              <p:nvPr/>
            </p:nvSpPr>
            <p:spPr>
              <a:xfrm>
                <a:off x="5542200" y="3864240"/>
                <a:ext cx="7488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0"/>
              <p:cNvSpPr/>
              <p:nvPr/>
            </p:nvSpPr>
            <p:spPr>
              <a:xfrm>
                <a:off x="5610240" y="383796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0"/>
              <p:cNvSpPr/>
              <p:nvPr/>
            </p:nvSpPr>
            <p:spPr>
              <a:xfrm>
                <a:off x="5799240" y="3974040"/>
                <a:ext cx="7488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0"/>
              <p:cNvSpPr/>
              <p:nvPr/>
            </p:nvSpPr>
            <p:spPr>
              <a:xfrm>
                <a:off x="5893560" y="4052880"/>
                <a:ext cx="7560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0"/>
              <p:cNvSpPr/>
              <p:nvPr/>
            </p:nvSpPr>
            <p:spPr>
              <a:xfrm>
                <a:off x="6046200" y="4184280"/>
                <a:ext cx="7488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0"/>
              <p:cNvSpPr/>
              <p:nvPr/>
            </p:nvSpPr>
            <p:spPr>
              <a:xfrm>
                <a:off x="6046200" y="4126320"/>
                <a:ext cx="7488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0"/>
              <p:cNvSpPr/>
              <p:nvPr/>
            </p:nvSpPr>
            <p:spPr>
              <a:xfrm>
                <a:off x="6156000" y="4226040"/>
                <a:ext cx="7560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0"/>
              <p:cNvSpPr/>
              <p:nvPr/>
            </p:nvSpPr>
            <p:spPr>
              <a:xfrm>
                <a:off x="6145560" y="4268160"/>
                <a:ext cx="7560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0"/>
              <p:cNvSpPr/>
              <p:nvPr/>
            </p:nvSpPr>
            <p:spPr>
              <a:xfrm>
                <a:off x="6317280" y="440316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0"/>
              <p:cNvSpPr/>
              <p:nvPr/>
            </p:nvSpPr>
            <p:spPr>
              <a:xfrm>
                <a:off x="6563880" y="463248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0"/>
              <p:cNvSpPr/>
              <p:nvPr/>
            </p:nvSpPr>
            <p:spPr>
              <a:xfrm>
                <a:off x="6423840" y="4394160"/>
                <a:ext cx="7560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0"/>
              <p:cNvSpPr/>
              <p:nvPr/>
            </p:nvSpPr>
            <p:spPr>
              <a:xfrm>
                <a:off x="6530760" y="445032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0"/>
              <p:cNvSpPr/>
              <p:nvPr/>
            </p:nvSpPr>
            <p:spPr>
              <a:xfrm>
                <a:off x="6606000" y="4492440"/>
                <a:ext cx="7488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0"/>
              <p:cNvSpPr/>
              <p:nvPr/>
            </p:nvSpPr>
            <p:spPr>
              <a:xfrm>
                <a:off x="6667200" y="453960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0"/>
              <p:cNvSpPr/>
              <p:nvPr/>
            </p:nvSpPr>
            <p:spPr>
              <a:xfrm>
                <a:off x="6861600" y="4677840"/>
                <a:ext cx="7488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0"/>
              <p:cNvSpPr/>
              <p:nvPr/>
            </p:nvSpPr>
            <p:spPr>
              <a:xfrm>
                <a:off x="7104600" y="460944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0"/>
              <p:cNvSpPr/>
              <p:nvPr/>
            </p:nvSpPr>
            <p:spPr>
              <a:xfrm>
                <a:off x="7152120" y="4613040"/>
                <a:ext cx="7488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0"/>
              <p:cNvSpPr/>
              <p:nvPr/>
            </p:nvSpPr>
            <p:spPr>
              <a:xfrm>
                <a:off x="7213320" y="4668840"/>
                <a:ext cx="74880" cy="7560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0"/>
              <p:cNvSpPr/>
              <p:nvPr/>
            </p:nvSpPr>
            <p:spPr>
              <a:xfrm>
                <a:off x="7260480" y="461304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0"/>
              <p:cNvSpPr/>
              <p:nvPr/>
            </p:nvSpPr>
            <p:spPr>
              <a:xfrm>
                <a:off x="7297200" y="449748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0"/>
              <p:cNvSpPr/>
              <p:nvPr/>
            </p:nvSpPr>
            <p:spPr>
              <a:xfrm>
                <a:off x="7409160" y="4410360"/>
                <a:ext cx="7524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0"/>
              <p:cNvSpPr/>
              <p:nvPr/>
            </p:nvSpPr>
            <p:spPr>
              <a:xfrm>
                <a:off x="7549200" y="406872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0"/>
              <p:cNvSpPr/>
              <p:nvPr/>
            </p:nvSpPr>
            <p:spPr>
              <a:xfrm>
                <a:off x="7596720" y="3715200"/>
                <a:ext cx="7488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0"/>
              <p:cNvSpPr/>
              <p:nvPr/>
            </p:nvSpPr>
            <p:spPr>
              <a:xfrm>
                <a:off x="7834320" y="318312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0"/>
              <p:cNvSpPr/>
              <p:nvPr/>
            </p:nvSpPr>
            <p:spPr>
              <a:xfrm>
                <a:off x="4966200" y="3176280"/>
                <a:ext cx="75240" cy="7524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0"/>
              <p:cNvSpPr/>
              <p:nvPr/>
            </p:nvSpPr>
            <p:spPr>
              <a:xfrm>
                <a:off x="1980720" y="3174480"/>
                <a:ext cx="6034320" cy="1529280"/>
              </a:xfrm>
              <a:custGeom>
                <a:rect b="b" l="l" r="r" t="t"/>
                <a:pathLst>
                  <a:path extrusionOk="0" h="874" w="3448">
                    <a:moveTo>
                      <a:pt x="0" y="29"/>
                    </a:moveTo>
                    <a:cubicBezTo>
                      <a:pt x="59" y="92"/>
                      <a:pt x="119" y="156"/>
                      <a:pt x="204" y="237"/>
                    </a:cubicBezTo>
                    <a:cubicBezTo>
                      <a:pt x="289" y="318"/>
                      <a:pt x="429" y="446"/>
                      <a:pt x="508" y="513"/>
                    </a:cubicBezTo>
                    <a:cubicBezTo>
                      <a:pt x="587" y="580"/>
                      <a:pt x="624" y="602"/>
                      <a:pt x="680" y="641"/>
                    </a:cubicBezTo>
                    <a:cubicBezTo>
                      <a:pt x="736" y="680"/>
                      <a:pt x="787" y="716"/>
                      <a:pt x="844" y="749"/>
                    </a:cubicBezTo>
                    <a:cubicBezTo>
                      <a:pt x="901" y="782"/>
                      <a:pt x="965" y="817"/>
                      <a:pt x="1024" y="837"/>
                    </a:cubicBezTo>
                    <a:cubicBezTo>
                      <a:pt x="1083" y="857"/>
                      <a:pt x="1149" y="868"/>
                      <a:pt x="1196" y="869"/>
                    </a:cubicBezTo>
                    <a:cubicBezTo>
                      <a:pt x="1243" y="870"/>
                      <a:pt x="1276" y="856"/>
                      <a:pt x="1308" y="845"/>
                    </a:cubicBezTo>
                    <a:cubicBezTo>
                      <a:pt x="1340" y="834"/>
                      <a:pt x="1369" y="824"/>
                      <a:pt x="1388" y="801"/>
                    </a:cubicBezTo>
                    <a:cubicBezTo>
                      <a:pt x="1407" y="778"/>
                      <a:pt x="1405" y="768"/>
                      <a:pt x="1424" y="705"/>
                    </a:cubicBezTo>
                    <a:cubicBezTo>
                      <a:pt x="1443" y="642"/>
                      <a:pt x="1476" y="522"/>
                      <a:pt x="1504" y="425"/>
                    </a:cubicBezTo>
                    <a:cubicBezTo>
                      <a:pt x="1532" y="328"/>
                      <a:pt x="1573" y="188"/>
                      <a:pt x="1592" y="125"/>
                    </a:cubicBezTo>
                    <a:cubicBezTo>
                      <a:pt x="1611" y="62"/>
                      <a:pt x="1609" y="66"/>
                      <a:pt x="1620" y="49"/>
                    </a:cubicBezTo>
                    <a:cubicBezTo>
                      <a:pt x="1631" y="32"/>
                      <a:pt x="1643" y="28"/>
                      <a:pt x="1656" y="25"/>
                    </a:cubicBezTo>
                    <a:cubicBezTo>
                      <a:pt x="1669" y="22"/>
                      <a:pt x="1678" y="24"/>
                      <a:pt x="1696" y="29"/>
                    </a:cubicBezTo>
                    <a:cubicBezTo>
                      <a:pt x="1714" y="34"/>
                      <a:pt x="1733" y="28"/>
                      <a:pt x="1764" y="53"/>
                    </a:cubicBezTo>
                    <a:cubicBezTo>
                      <a:pt x="1795" y="78"/>
                      <a:pt x="1834" y="131"/>
                      <a:pt x="1880" y="177"/>
                    </a:cubicBezTo>
                    <a:cubicBezTo>
                      <a:pt x="1926" y="223"/>
                      <a:pt x="1981" y="270"/>
                      <a:pt x="2040" y="329"/>
                    </a:cubicBezTo>
                    <a:cubicBezTo>
                      <a:pt x="2099" y="388"/>
                      <a:pt x="2150" y="458"/>
                      <a:pt x="2236" y="529"/>
                    </a:cubicBezTo>
                    <a:cubicBezTo>
                      <a:pt x="2322" y="600"/>
                      <a:pt x="2476" y="707"/>
                      <a:pt x="2556" y="757"/>
                    </a:cubicBezTo>
                    <a:cubicBezTo>
                      <a:pt x="2636" y="807"/>
                      <a:pt x="2678" y="813"/>
                      <a:pt x="2716" y="829"/>
                    </a:cubicBezTo>
                    <a:cubicBezTo>
                      <a:pt x="2754" y="845"/>
                      <a:pt x="2751" y="846"/>
                      <a:pt x="2784" y="853"/>
                    </a:cubicBezTo>
                    <a:cubicBezTo>
                      <a:pt x="2817" y="860"/>
                      <a:pt x="2869" y="872"/>
                      <a:pt x="2912" y="873"/>
                    </a:cubicBezTo>
                    <a:cubicBezTo>
                      <a:pt x="2955" y="874"/>
                      <a:pt x="3011" y="870"/>
                      <a:pt x="3044" y="857"/>
                    </a:cubicBezTo>
                    <a:cubicBezTo>
                      <a:pt x="3077" y="844"/>
                      <a:pt x="3098" y="808"/>
                      <a:pt x="3112" y="793"/>
                    </a:cubicBezTo>
                    <a:cubicBezTo>
                      <a:pt x="3126" y="778"/>
                      <a:pt x="3121" y="778"/>
                      <a:pt x="3128" y="765"/>
                    </a:cubicBezTo>
                    <a:cubicBezTo>
                      <a:pt x="3135" y="752"/>
                      <a:pt x="3135" y="766"/>
                      <a:pt x="3152" y="713"/>
                    </a:cubicBezTo>
                    <a:cubicBezTo>
                      <a:pt x="3169" y="660"/>
                      <a:pt x="3202" y="537"/>
                      <a:pt x="3228" y="449"/>
                    </a:cubicBezTo>
                    <a:cubicBezTo>
                      <a:pt x="3254" y="361"/>
                      <a:pt x="3287" y="256"/>
                      <a:pt x="3308" y="185"/>
                    </a:cubicBezTo>
                    <a:cubicBezTo>
                      <a:pt x="3329" y="114"/>
                      <a:pt x="3333" y="50"/>
                      <a:pt x="3356" y="25"/>
                    </a:cubicBezTo>
                    <a:cubicBezTo>
                      <a:pt x="3379" y="0"/>
                      <a:pt x="3413" y="16"/>
                      <a:pt x="3448" y="33"/>
                    </a:cubicBezTo>
                  </a:path>
                </a:pathLst>
              </a:custGeom>
              <a:noFill/>
              <a:ln cap="flat" cmpd="sng" w="31675">
                <a:solidFill>
                  <a:srgbClr val="01C90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0"/>
              <p:cNvSpPr/>
              <p:nvPr/>
            </p:nvSpPr>
            <p:spPr>
              <a:xfrm>
                <a:off x="7381080" y="4530960"/>
                <a:ext cx="75600" cy="74880"/>
              </a:xfrm>
              <a:prstGeom prst="ellipse">
                <a:avLst/>
              </a:prstGeom>
              <a:solidFill>
                <a:srgbClr val="01C904"/>
              </a:solidFill>
              <a:ln cap="flat" cmpd="sng" w="9525">
                <a:solidFill>
                  <a:srgbClr val="01C904"/>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 name="Google Shape;773;p30"/>
            <p:cNvSpPr/>
            <p:nvPr/>
          </p:nvSpPr>
          <p:spPr>
            <a:xfrm>
              <a:off x="8329680" y="3113280"/>
              <a:ext cx="130716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latin typeface="Verdana"/>
                  <a:ea typeface="Verdana"/>
                  <a:cs typeface="Verdana"/>
                  <a:sym typeface="Verdana"/>
                </a:rPr>
                <a:t>V (0.5</a:t>
              </a:r>
              <a:r>
                <a:rPr b="0" lang="en-GB" sz="1800" strike="noStrike">
                  <a:latin typeface="Noto Sans Symbols"/>
                  <a:ea typeface="Noto Sans Symbols"/>
                  <a:cs typeface="Noto Sans Symbols"/>
                  <a:sym typeface="Noto Sans Symbols"/>
                </a:rPr>
                <a:t>μ</a:t>
              </a:r>
              <a:r>
                <a:rPr b="0" lang="en-GB" sz="1800" strike="noStrike">
                  <a:latin typeface="Verdana"/>
                  <a:ea typeface="Verdana"/>
                  <a:cs typeface="Verdana"/>
                  <a:sym typeface="Verdana"/>
                </a:rPr>
                <a:t>m)‏</a:t>
              </a:r>
              <a:endParaRPr b="0" sz="1800" strike="noStrike">
                <a:latin typeface="Verdana"/>
                <a:ea typeface="Verdana"/>
                <a:cs typeface="Verdana"/>
                <a:sym typeface="Verdana"/>
              </a:endParaRPr>
            </a:p>
          </p:txBody>
        </p:sp>
      </p:grpSp>
      <p:grpSp>
        <p:nvGrpSpPr>
          <p:cNvPr id="774" name="Google Shape;774;p30"/>
          <p:cNvGrpSpPr/>
          <p:nvPr/>
        </p:nvGrpSpPr>
        <p:grpSpPr>
          <a:xfrm>
            <a:off x="1980720" y="2556720"/>
            <a:ext cx="7664400" cy="934200"/>
            <a:chOff x="1980720" y="2556720"/>
            <a:chExt cx="7664400" cy="934200"/>
          </a:xfrm>
        </p:grpSpPr>
        <p:grpSp>
          <p:nvGrpSpPr>
            <p:cNvPr id="775" name="Google Shape;775;p30"/>
            <p:cNvGrpSpPr/>
            <p:nvPr/>
          </p:nvGrpSpPr>
          <p:grpSpPr>
            <a:xfrm>
              <a:off x="1980720" y="2556720"/>
              <a:ext cx="6034320" cy="934200"/>
              <a:chOff x="1980720" y="2556720"/>
              <a:chExt cx="6034320" cy="934200"/>
            </a:xfrm>
          </p:grpSpPr>
          <p:sp>
            <p:nvSpPr>
              <p:cNvPr id="776" name="Google Shape;776;p30"/>
              <p:cNvSpPr/>
              <p:nvPr/>
            </p:nvSpPr>
            <p:spPr>
              <a:xfrm>
                <a:off x="2325600" y="2701800"/>
                <a:ext cx="7488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0"/>
              <p:cNvSpPr/>
              <p:nvPr/>
            </p:nvSpPr>
            <p:spPr>
              <a:xfrm>
                <a:off x="2451600" y="2778840"/>
                <a:ext cx="7524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0"/>
              <p:cNvSpPr/>
              <p:nvPr/>
            </p:nvSpPr>
            <p:spPr>
              <a:xfrm>
                <a:off x="2374560" y="2736720"/>
                <a:ext cx="7524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0"/>
              <p:cNvSpPr/>
              <p:nvPr/>
            </p:nvSpPr>
            <p:spPr>
              <a:xfrm>
                <a:off x="3053520" y="3009960"/>
                <a:ext cx="75240" cy="7488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0"/>
              <p:cNvSpPr/>
              <p:nvPr/>
            </p:nvSpPr>
            <p:spPr>
              <a:xfrm>
                <a:off x="3151440" y="3052080"/>
                <a:ext cx="75600" cy="7488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0"/>
              <p:cNvSpPr/>
              <p:nvPr/>
            </p:nvSpPr>
            <p:spPr>
              <a:xfrm>
                <a:off x="3137400" y="3107880"/>
                <a:ext cx="7524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0"/>
              <p:cNvSpPr/>
              <p:nvPr/>
            </p:nvSpPr>
            <p:spPr>
              <a:xfrm>
                <a:off x="3515400" y="3212640"/>
                <a:ext cx="7524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0"/>
              <p:cNvSpPr/>
              <p:nvPr/>
            </p:nvSpPr>
            <p:spPr>
              <a:xfrm>
                <a:off x="3592440" y="3275640"/>
                <a:ext cx="7524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0"/>
              <p:cNvSpPr/>
              <p:nvPr/>
            </p:nvSpPr>
            <p:spPr>
              <a:xfrm>
                <a:off x="3620520" y="3324600"/>
                <a:ext cx="7488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0"/>
              <p:cNvSpPr/>
              <p:nvPr/>
            </p:nvSpPr>
            <p:spPr>
              <a:xfrm>
                <a:off x="3718440" y="3408840"/>
                <a:ext cx="7524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0"/>
              <p:cNvSpPr/>
              <p:nvPr/>
            </p:nvSpPr>
            <p:spPr>
              <a:xfrm>
                <a:off x="3795480" y="3416040"/>
                <a:ext cx="75240" cy="7488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0"/>
              <p:cNvSpPr/>
              <p:nvPr/>
            </p:nvSpPr>
            <p:spPr>
              <a:xfrm>
                <a:off x="3837600" y="3331800"/>
                <a:ext cx="7488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0"/>
              <p:cNvSpPr/>
              <p:nvPr/>
            </p:nvSpPr>
            <p:spPr>
              <a:xfrm>
                <a:off x="3914640" y="3352680"/>
                <a:ext cx="7488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0"/>
              <p:cNvSpPr/>
              <p:nvPr/>
            </p:nvSpPr>
            <p:spPr>
              <a:xfrm>
                <a:off x="3907440" y="3416040"/>
                <a:ext cx="75600" cy="7488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0"/>
              <p:cNvSpPr/>
              <p:nvPr/>
            </p:nvSpPr>
            <p:spPr>
              <a:xfrm>
                <a:off x="4264200" y="3345840"/>
                <a:ext cx="7560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0"/>
              <p:cNvSpPr/>
              <p:nvPr/>
            </p:nvSpPr>
            <p:spPr>
              <a:xfrm>
                <a:off x="4320720" y="3296880"/>
                <a:ext cx="7488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0"/>
              <p:cNvSpPr/>
              <p:nvPr/>
            </p:nvSpPr>
            <p:spPr>
              <a:xfrm>
                <a:off x="4530600" y="3023640"/>
                <a:ext cx="7488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0"/>
              <p:cNvSpPr/>
              <p:nvPr/>
            </p:nvSpPr>
            <p:spPr>
              <a:xfrm>
                <a:off x="4579200" y="2848680"/>
                <a:ext cx="7560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0"/>
              <p:cNvSpPr/>
              <p:nvPr/>
            </p:nvSpPr>
            <p:spPr>
              <a:xfrm>
                <a:off x="4929480" y="2568600"/>
                <a:ext cx="7524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0"/>
              <p:cNvSpPr/>
              <p:nvPr/>
            </p:nvSpPr>
            <p:spPr>
              <a:xfrm>
                <a:off x="5356440" y="2701800"/>
                <a:ext cx="7524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0"/>
              <p:cNvSpPr/>
              <p:nvPr/>
            </p:nvSpPr>
            <p:spPr>
              <a:xfrm>
                <a:off x="5482440" y="2778840"/>
                <a:ext cx="7524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0"/>
              <p:cNvSpPr/>
              <p:nvPr/>
            </p:nvSpPr>
            <p:spPr>
              <a:xfrm>
                <a:off x="5405400" y="2736720"/>
                <a:ext cx="7524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0"/>
              <p:cNvSpPr/>
              <p:nvPr/>
            </p:nvSpPr>
            <p:spPr>
              <a:xfrm>
                <a:off x="6084720" y="3009960"/>
                <a:ext cx="74880" cy="7488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0"/>
              <p:cNvSpPr/>
              <p:nvPr/>
            </p:nvSpPr>
            <p:spPr>
              <a:xfrm>
                <a:off x="6182640" y="3052080"/>
                <a:ext cx="74880" cy="7488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0"/>
              <p:cNvSpPr/>
              <p:nvPr/>
            </p:nvSpPr>
            <p:spPr>
              <a:xfrm>
                <a:off x="6168240" y="3107880"/>
                <a:ext cx="7560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0"/>
              <p:cNvSpPr/>
              <p:nvPr/>
            </p:nvSpPr>
            <p:spPr>
              <a:xfrm>
                <a:off x="6546600" y="3212640"/>
                <a:ext cx="7488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0"/>
              <p:cNvSpPr/>
              <p:nvPr/>
            </p:nvSpPr>
            <p:spPr>
              <a:xfrm>
                <a:off x="6623640" y="3275640"/>
                <a:ext cx="7488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0"/>
              <p:cNvSpPr/>
              <p:nvPr/>
            </p:nvSpPr>
            <p:spPr>
              <a:xfrm>
                <a:off x="6651360" y="3324600"/>
                <a:ext cx="7524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0"/>
              <p:cNvSpPr/>
              <p:nvPr/>
            </p:nvSpPr>
            <p:spPr>
              <a:xfrm>
                <a:off x="6749280" y="3408840"/>
                <a:ext cx="7560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0"/>
              <p:cNvSpPr/>
              <p:nvPr/>
            </p:nvSpPr>
            <p:spPr>
              <a:xfrm>
                <a:off x="6826320" y="3416040"/>
                <a:ext cx="75240" cy="7488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0"/>
              <p:cNvSpPr/>
              <p:nvPr/>
            </p:nvSpPr>
            <p:spPr>
              <a:xfrm>
                <a:off x="6868440" y="3331800"/>
                <a:ext cx="7524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0"/>
              <p:cNvSpPr/>
              <p:nvPr/>
            </p:nvSpPr>
            <p:spPr>
              <a:xfrm>
                <a:off x="6945480" y="3352680"/>
                <a:ext cx="7524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0"/>
              <p:cNvSpPr/>
              <p:nvPr/>
            </p:nvSpPr>
            <p:spPr>
              <a:xfrm>
                <a:off x="6938640" y="3416040"/>
                <a:ext cx="74880" cy="7488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0"/>
              <p:cNvSpPr/>
              <p:nvPr/>
            </p:nvSpPr>
            <p:spPr>
              <a:xfrm>
                <a:off x="7295400" y="3345840"/>
                <a:ext cx="7524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0"/>
              <p:cNvSpPr/>
              <p:nvPr/>
            </p:nvSpPr>
            <p:spPr>
              <a:xfrm>
                <a:off x="7351200" y="3296880"/>
                <a:ext cx="75600" cy="7524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0"/>
              <p:cNvSpPr/>
              <p:nvPr/>
            </p:nvSpPr>
            <p:spPr>
              <a:xfrm>
                <a:off x="7561440" y="3023640"/>
                <a:ext cx="7524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0"/>
              <p:cNvSpPr/>
              <p:nvPr/>
            </p:nvSpPr>
            <p:spPr>
              <a:xfrm>
                <a:off x="7610400" y="2848680"/>
                <a:ext cx="75600" cy="75600"/>
              </a:xfrm>
              <a:prstGeom prst="ellipse">
                <a:avLst/>
              </a:prstGeom>
              <a:solidFill>
                <a:srgbClr val="CC0000"/>
              </a:solidFill>
              <a:ln cap="flat" cmpd="sng" w="9525">
                <a:solidFill>
                  <a:srgbClr val="CC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0"/>
              <p:cNvSpPr/>
              <p:nvPr/>
            </p:nvSpPr>
            <p:spPr>
              <a:xfrm>
                <a:off x="1980720" y="2556720"/>
                <a:ext cx="6034320" cy="932760"/>
              </a:xfrm>
              <a:custGeom>
                <a:rect b="b" l="l" r="r" t="t"/>
                <a:pathLst>
                  <a:path extrusionOk="0" h="533" w="3448">
                    <a:moveTo>
                      <a:pt x="0" y="0"/>
                    </a:moveTo>
                    <a:cubicBezTo>
                      <a:pt x="53" y="26"/>
                      <a:pt x="107" y="53"/>
                      <a:pt x="160" y="80"/>
                    </a:cubicBezTo>
                    <a:cubicBezTo>
                      <a:pt x="213" y="107"/>
                      <a:pt x="257" y="132"/>
                      <a:pt x="316" y="160"/>
                    </a:cubicBezTo>
                    <a:cubicBezTo>
                      <a:pt x="375" y="188"/>
                      <a:pt x="465" y="224"/>
                      <a:pt x="516" y="248"/>
                    </a:cubicBezTo>
                    <a:cubicBezTo>
                      <a:pt x="567" y="272"/>
                      <a:pt x="565" y="275"/>
                      <a:pt x="624" y="304"/>
                    </a:cubicBezTo>
                    <a:cubicBezTo>
                      <a:pt x="683" y="333"/>
                      <a:pt x="807" y="391"/>
                      <a:pt x="868" y="420"/>
                    </a:cubicBezTo>
                    <a:cubicBezTo>
                      <a:pt x="929" y="449"/>
                      <a:pt x="952" y="463"/>
                      <a:pt x="992" y="480"/>
                    </a:cubicBezTo>
                    <a:cubicBezTo>
                      <a:pt x="1032" y="497"/>
                      <a:pt x="1073" y="517"/>
                      <a:pt x="1108" y="524"/>
                    </a:cubicBezTo>
                    <a:cubicBezTo>
                      <a:pt x="1143" y="531"/>
                      <a:pt x="1179" y="526"/>
                      <a:pt x="1204" y="524"/>
                    </a:cubicBezTo>
                    <a:cubicBezTo>
                      <a:pt x="1229" y="522"/>
                      <a:pt x="1237" y="521"/>
                      <a:pt x="1256" y="512"/>
                    </a:cubicBezTo>
                    <a:cubicBezTo>
                      <a:pt x="1275" y="503"/>
                      <a:pt x="1298" y="491"/>
                      <a:pt x="1320" y="468"/>
                    </a:cubicBezTo>
                    <a:cubicBezTo>
                      <a:pt x="1342" y="445"/>
                      <a:pt x="1365" y="406"/>
                      <a:pt x="1388" y="376"/>
                    </a:cubicBezTo>
                    <a:cubicBezTo>
                      <a:pt x="1411" y="346"/>
                      <a:pt x="1433" y="323"/>
                      <a:pt x="1460" y="288"/>
                    </a:cubicBezTo>
                    <a:cubicBezTo>
                      <a:pt x="1487" y="253"/>
                      <a:pt x="1521" y="199"/>
                      <a:pt x="1552" y="164"/>
                    </a:cubicBezTo>
                    <a:cubicBezTo>
                      <a:pt x="1583" y="129"/>
                      <a:pt x="1621" y="99"/>
                      <a:pt x="1644" y="80"/>
                    </a:cubicBezTo>
                    <a:cubicBezTo>
                      <a:pt x="1667" y="61"/>
                      <a:pt x="1675" y="57"/>
                      <a:pt x="1692" y="48"/>
                    </a:cubicBezTo>
                    <a:cubicBezTo>
                      <a:pt x="1709" y="39"/>
                      <a:pt x="1734" y="28"/>
                      <a:pt x="1748" y="24"/>
                    </a:cubicBezTo>
                    <a:cubicBezTo>
                      <a:pt x="1762" y="20"/>
                      <a:pt x="1763" y="23"/>
                      <a:pt x="1776" y="24"/>
                    </a:cubicBezTo>
                    <a:cubicBezTo>
                      <a:pt x="1789" y="25"/>
                      <a:pt x="1787" y="14"/>
                      <a:pt x="1828" y="32"/>
                    </a:cubicBezTo>
                    <a:cubicBezTo>
                      <a:pt x="1869" y="50"/>
                      <a:pt x="1968" y="104"/>
                      <a:pt x="2024" y="132"/>
                    </a:cubicBezTo>
                    <a:cubicBezTo>
                      <a:pt x="2080" y="160"/>
                      <a:pt x="2117" y="177"/>
                      <a:pt x="2164" y="200"/>
                    </a:cubicBezTo>
                    <a:cubicBezTo>
                      <a:pt x="2211" y="223"/>
                      <a:pt x="2261" y="245"/>
                      <a:pt x="2308" y="268"/>
                    </a:cubicBezTo>
                    <a:cubicBezTo>
                      <a:pt x="2355" y="291"/>
                      <a:pt x="2404" y="315"/>
                      <a:pt x="2448" y="336"/>
                    </a:cubicBezTo>
                    <a:cubicBezTo>
                      <a:pt x="2492" y="357"/>
                      <a:pt x="2523" y="373"/>
                      <a:pt x="2572" y="396"/>
                    </a:cubicBezTo>
                    <a:cubicBezTo>
                      <a:pt x="2621" y="419"/>
                      <a:pt x="2696" y="456"/>
                      <a:pt x="2740" y="476"/>
                    </a:cubicBezTo>
                    <a:cubicBezTo>
                      <a:pt x="2784" y="496"/>
                      <a:pt x="2805" y="507"/>
                      <a:pt x="2840" y="516"/>
                    </a:cubicBezTo>
                    <a:cubicBezTo>
                      <a:pt x="2875" y="525"/>
                      <a:pt x="2926" y="533"/>
                      <a:pt x="2952" y="532"/>
                    </a:cubicBezTo>
                    <a:cubicBezTo>
                      <a:pt x="2978" y="531"/>
                      <a:pt x="2979" y="519"/>
                      <a:pt x="2996" y="508"/>
                    </a:cubicBezTo>
                    <a:cubicBezTo>
                      <a:pt x="3013" y="497"/>
                      <a:pt x="3034" y="488"/>
                      <a:pt x="3056" y="464"/>
                    </a:cubicBezTo>
                    <a:cubicBezTo>
                      <a:pt x="3078" y="440"/>
                      <a:pt x="3093" y="409"/>
                      <a:pt x="3128" y="364"/>
                    </a:cubicBezTo>
                    <a:cubicBezTo>
                      <a:pt x="3163" y="319"/>
                      <a:pt x="3235" y="229"/>
                      <a:pt x="3264" y="192"/>
                    </a:cubicBezTo>
                    <a:cubicBezTo>
                      <a:pt x="3293" y="155"/>
                      <a:pt x="3284" y="159"/>
                      <a:pt x="3300" y="140"/>
                    </a:cubicBezTo>
                    <a:cubicBezTo>
                      <a:pt x="3316" y="121"/>
                      <a:pt x="3345" y="93"/>
                      <a:pt x="3360" y="80"/>
                    </a:cubicBezTo>
                    <a:cubicBezTo>
                      <a:pt x="3375" y="67"/>
                      <a:pt x="3373" y="71"/>
                      <a:pt x="3388" y="64"/>
                    </a:cubicBezTo>
                    <a:cubicBezTo>
                      <a:pt x="3403" y="57"/>
                      <a:pt x="3425" y="46"/>
                      <a:pt x="3448" y="36"/>
                    </a:cubicBezTo>
                  </a:path>
                </a:pathLst>
              </a:custGeom>
              <a:noFill/>
              <a:ln cap="flat" cmpd="sng" w="316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 name="Google Shape;814;p30"/>
            <p:cNvSpPr/>
            <p:nvPr/>
          </p:nvSpPr>
          <p:spPr>
            <a:xfrm>
              <a:off x="8354880" y="2595240"/>
              <a:ext cx="129024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latin typeface="Verdana"/>
                  <a:ea typeface="Verdana"/>
                  <a:cs typeface="Verdana"/>
                  <a:sym typeface="Verdana"/>
                </a:rPr>
                <a:t>I (0.8 </a:t>
              </a:r>
              <a:r>
                <a:rPr b="0" lang="en-GB" sz="1800" strike="noStrike">
                  <a:latin typeface="Noto Sans Symbols"/>
                  <a:ea typeface="Noto Sans Symbols"/>
                  <a:cs typeface="Noto Sans Symbols"/>
                  <a:sym typeface="Noto Sans Symbols"/>
                </a:rPr>
                <a:t>μ</a:t>
              </a:r>
              <a:r>
                <a:rPr b="0" lang="en-GB" sz="1800" strike="noStrike">
                  <a:latin typeface="Verdana"/>
                  <a:ea typeface="Verdana"/>
                  <a:cs typeface="Verdana"/>
                  <a:sym typeface="Verdana"/>
                </a:rPr>
                <a:t>m)‏</a:t>
              </a:r>
              <a:endParaRPr b="0" sz="1800" strike="noStrike">
                <a:latin typeface="Verdana"/>
                <a:ea typeface="Verdana"/>
                <a:cs typeface="Verdana"/>
                <a:sym typeface="Verdana"/>
              </a:endParaRPr>
            </a:p>
          </p:txBody>
        </p:sp>
      </p:grpSp>
      <p:grpSp>
        <p:nvGrpSpPr>
          <p:cNvPr id="815" name="Google Shape;815;p30"/>
          <p:cNvGrpSpPr/>
          <p:nvPr/>
        </p:nvGrpSpPr>
        <p:grpSpPr>
          <a:xfrm>
            <a:off x="1978920" y="1874160"/>
            <a:ext cx="7691760" cy="526680"/>
            <a:chOff x="1978920" y="1874160"/>
            <a:chExt cx="7691760" cy="526680"/>
          </a:xfrm>
        </p:grpSpPr>
        <p:grpSp>
          <p:nvGrpSpPr>
            <p:cNvPr id="816" name="Google Shape;816;p30"/>
            <p:cNvGrpSpPr/>
            <p:nvPr/>
          </p:nvGrpSpPr>
          <p:grpSpPr>
            <a:xfrm>
              <a:off x="1978920" y="1874160"/>
              <a:ext cx="6033960" cy="526680"/>
              <a:chOff x="1978920" y="1874160"/>
              <a:chExt cx="6033960" cy="526680"/>
            </a:xfrm>
          </p:grpSpPr>
          <p:sp>
            <p:nvSpPr>
              <p:cNvPr id="817" name="Google Shape;817;p30"/>
              <p:cNvSpPr/>
              <p:nvPr/>
            </p:nvSpPr>
            <p:spPr>
              <a:xfrm>
                <a:off x="2260800" y="2143800"/>
                <a:ext cx="7524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0"/>
              <p:cNvSpPr/>
              <p:nvPr/>
            </p:nvSpPr>
            <p:spPr>
              <a:xfrm>
                <a:off x="2331000" y="1982520"/>
                <a:ext cx="74880" cy="7560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0"/>
              <p:cNvSpPr/>
              <p:nvPr/>
            </p:nvSpPr>
            <p:spPr>
              <a:xfrm>
                <a:off x="2428920" y="1989720"/>
                <a:ext cx="7488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0"/>
              <p:cNvSpPr/>
              <p:nvPr/>
            </p:nvSpPr>
            <p:spPr>
              <a:xfrm>
                <a:off x="3556080" y="2151000"/>
                <a:ext cx="74880" cy="7488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0"/>
              <p:cNvSpPr/>
              <p:nvPr/>
            </p:nvSpPr>
            <p:spPr>
              <a:xfrm>
                <a:off x="3660840" y="2178720"/>
                <a:ext cx="7524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0"/>
              <p:cNvSpPr/>
              <p:nvPr/>
            </p:nvSpPr>
            <p:spPr>
              <a:xfrm>
                <a:off x="3633120" y="2143800"/>
                <a:ext cx="7488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0"/>
              <p:cNvSpPr/>
              <p:nvPr/>
            </p:nvSpPr>
            <p:spPr>
              <a:xfrm>
                <a:off x="3745080" y="2206800"/>
                <a:ext cx="7488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0"/>
              <p:cNvSpPr/>
              <p:nvPr/>
            </p:nvSpPr>
            <p:spPr>
              <a:xfrm>
                <a:off x="3898800" y="2325960"/>
                <a:ext cx="75240" cy="7488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0"/>
              <p:cNvSpPr/>
              <p:nvPr/>
            </p:nvSpPr>
            <p:spPr>
              <a:xfrm>
                <a:off x="3947760" y="2228040"/>
                <a:ext cx="75240" cy="7488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0"/>
              <p:cNvSpPr/>
              <p:nvPr/>
            </p:nvSpPr>
            <p:spPr>
              <a:xfrm>
                <a:off x="4654800" y="2241720"/>
                <a:ext cx="7524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0"/>
              <p:cNvSpPr/>
              <p:nvPr/>
            </p:nvSpPr>
            <p:spPr>
              <a:xfrm>
                <a:off x="4822920" y="2122560"/>
                <a:ext cx="75240" cy="7560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0"/>
              <p:cNvSpPr/>
              <p:nvPr/>
            </p:nvSpPr>
            <p:spPr>
              <a:xfrm>
                <a:off x="4914000" y="2157480"/>
                <a:ext cx="74880" cy="7560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0"/>
              <p:cNvSpPr/>
              <p:nvPr/>
            </p:nvSpPr>
            <p:spPr>
              <a:xfrm>
                <a:off x="5397120" y="1982520"/>
                <a:ext cx="74880" cy="7560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0"/>
              <p:cNvSpPr/>
              <p:nvPr/>
            </p:nvSpPr>
            <p:spPr>
              <a:xfrm>
                <a:off x="5480640" y="1989720"/>
                <a:ext cx="7560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0"/>
              <p:cNvSpPr/>
              <p:nvPr/>
            </p:nvSpPr>
            <p:spPr>
              <a:xfrm>
                <a:off x="6586920" y="2129760"/>
                <a:ext cx="7524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a:off x="6663600" y="2108880"/>
                <a:ext cx="75600" cy="7488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a:off x="6692040" y="2157480"/>
                <a:ext cx="74880" cy="7560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0"/>
              <p:cNvSpPr/>
              <p:nvPr/>
            </p:nvSpPr>
            <p:spPr>
              <a:xfrm>
                <a:off x="6761880" y="2199600"/>
                <a:ext cx="75240" cy="7560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0"/>
              <p:cNvSpPr/>
              <p:nvPr/>
            </p:nvSpPr>
            <p:spPr>
              <a:xfrm>
                <a:off x="6930000" y="2318760"/>
                <a:ext cx="7488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a:off x="6978960" y="2220840"/>
                <a:ext cx="7524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0"/>
              <p:cNvSpPr/>
              <p:nvPr/>
            </p:nvSpPr>
            <p:spPr>
              <a:xfrm>
                <a:off x="7686000" y="2234520"/>
                <a:ext cx="74880" cy="7560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0"/>
              <p:cNvSpPr/>
              <p:nvPr/>
            </p:nvSpPr>
            <p:spPr>
              <a:xfrm>
                <a:off x="7840080" y="2101680"/>
                <a:ext cx="7488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a:off x="7938000" y="2164680"/>
                <a:ext cx="7488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0"/>
              <p:cNvSpPr/>
              <p:nvPr/>
            </p:nvSpPr>
            <p:spPr>
              <a:xfrm>
                <a:off x="1978920" y="1874160"/>
                <a:ext cx="6020280" cy="491760"/>
              </a:xfrm>
              <a:custGeom>
                <a:rect b="b" l="l" r="r" t="t"/>
                <a:pathLst>
                  <a:path extrusionOk="0" h="281" w="3440">
                    <a:moveTo>
                      <a:pt x="0" y="167"/>
                    </a:moveTo>
                    <a:cubicBezTo>
                      <a:pt x="63" y="126"/>
                      <a:pt x="127" y="85"/>
                      <a:pt x="172" y="59"/>
                    </a:cubicBezTo>
                    <a:cubicBezTo>
                      <a:pt x="217" y="33"/>
                      <a:pt x="235" y="20"/>
                      <a:pt x="268" y="11"/>
                    </a:cubicBezTo>
                    <a:cubicBezTo>
                      <a:pt x="301" y="2"/>
                      <a:pt x="335" y="0"/>
                      <a:pt x="372" y="3"/>
                    </a:cubicBezTo>
                    <a:cubicBezTo>
                      <a:pt x="409" y="6"/>
                      <a:pt x="449" y="18"/>
                      <a:pt x="488" y="27"/>
                    </a:cubicBezTo>
                    <a:cubicBezTo>
                      <a:pt x="527" y="36"/>
                      <a:pt x="548" y="41"/>
                      <a:pt x="604" y="59"/>
                    </a:cubicBezTo>
                    <a:cubicBezTo>
                      <a:pt x="660" y="77"/>
                      <a:pt x="756" y="110"/>
                      <a:pt x="824" y="135"/>
                    </a:cubicBezTo>
                    <a:cubicBezTo>
                      <a:pt x="892" y="160"/>
                      <a:pt x="949" y="188"/>
                      <a:pt x="1012" y="207"/>
                    </a:cubicBezTo>
                    <a:cubicBezTo>
                      <a:pt x="1075" y="226"/>
                      <a:pt x="1144" y="240"/>
                      <a:pt x="1204" y="251"/>
                    </a:cubicBezTo>
                    <a:cubicBezTo>
                      <a:pt x="1264" y="262"/>
                      <a:pt x="1321" y="272"/>
                      <a:pt x="1372" y="275"/>
                    </a:cubicBezTo>
                    <a:cubicBezTo>
                      <a:pt x="1423" y="278"/>
                      <a:pt x="1457" y="281"/>
                      <a:pt x="1512" y="267"/>
                    </a:cubicBezTo>
                    <a:cubicBezTo>
                      <a:pt x="1567" y="253"/>
                      <a:pt x="1647" y="218"/>
                      <a:pt x="1704" y="191"/>
                    </a:cubicBezTo>
                    <a:cubicBezTo>
                      <a:pt x="1761" y="164"/>
                      <a:pt x="1813" y="130"/>
                      <a:pt x="1856" y="107"/>
                    </a:cubicBezTo>
                    <a:cubicBezTo>
                      <a:pt x="1899" y="84"/>
                      <a:pt x="1931" y="70"/>
                      <a:pt x="1964" y="55"/>
                    </a:cubicBezTo>
                    <a:cubicBezTo>
                      <a:pt x="1997" y="40"/>
                      <a:pt x="2017" y="24"/>
                      <a:pt x="2056" y="19"/>
                    </a:cubicBezTo>
                    <a:cubicBezTo>
                      <a:pt x="2095" y="14"/>
                      <a:pt x="2156" y="19"/>
                      <a:pt x="2196" y="23"/>
                    </a:cubicBezTo>
                    <a:cubicBezTo>
                      <a:pt x="2236" y="27"/>
                      <a:pt x="2257" y="33"/>
                      <a:pt x="2296" y="43"/>
                    </a:cubicBezTo>
                    <a:cubicBezTo>
                      <a:pt x="2335" y="53"/>
                      <a:pt x="2387" y="68"/>
                      <a:pt x="2432" y="83"/>
                    </a:cubicBezTo>
                    <a:cubicBezTo>
                      <a:pt x="2477" y="98"/>
                      <a:pt x="2525" y="116"/>
                      <a:pt x="2568" y="131"/>
                    </a:cubicBezTo>
                    <a:cubicBezTo>
                      <a:pt x="2611" y="146"/>
                      <a:pt x="2640" y="154"/>
                      <a:pt x="2688" y="171"/>
                    </a:cubicBezTo>
                    <a:cubicBezTo>
                      <a:pt x="2736" y="188"/>
                      <a:pt x="2809" y="220"/>
                      <a:pt x="2856" y="235"/>
                    </a:cubicBezTo>
                    <a:cubicBezTo>
                      <a:pt x="2903" y="250"/>
                      <a:pt x="2934" y="252"/>
                      <a:pt x="2968" y="259"/>
                    </a:cubicBezTo>
                    <a:cubicBezTo>
                      <a:pt x="3002" y="266"/>
                      <a:pt x="3029" y="272"/>
                      <a:pt x="3060" y="275"/>
                    </a:cubicBezTo>
                    <a:cubicBezTo>
                      <a:pt x="3091" y="278"/>
                      <a:pt x="3127" y="281"/>
                      <a:pt x="3156" y="279"/>
                    </a:cubicBezTo>
                    <a:cubicBezTo>
                      <a:pt x="3185" y="277"/>
                      <a:pt x="3197" y="272"/>
                      <a:pt x="3232" y="263"/>
                    </a:cubicBezTo>
                    <a:cubicBezTo>
                      <a:pt x="3267" y="254"/>
                      <a:pt x="3329" y="238"/>
                      <a:pt x="3364" y="223"/>
                    </a:cubicBezTo>
                    <a:cubicBezTo>
                      <a:pt x="3399" y="208"/>
                      <a:pt x="3419" y="191"/>
                      <a:pt x="3440" y="175"/>
                    </a:cubicBezTo>
                  </a:path>
                </a:pathLst>
              </a:custGeom>
              <a:noFill/>
              <a:ln cap="flat" cmpd="sng" w="31675">
                <a:solidFill>
                  <a:srgbClr val="FF00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0"/>
              <p:cNvSpPr/>
              <p:nvPr/>
            </p:nvSpPr>
            <p:spPr>
              <a:xfrm>
                <a:off x="2939760" y="1912680"/>
                <a:ext cx="75240" cy="7524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0"/>
              <p:cNvSpPr/>
              <p:nvPr/>
            </p:nvSpPr>
            <p:spPr>
              <a:xfrm>
                <a:off x="5999040" y="1919520"/>
                <a:ext cx="74880" cy="75600"/>
              </a:xfrm>
              <a:prstGeom prst="ellipse">
                <a:avLst/>
              </a:prstGeom>
              <a:solidFill>
                <a:srgbClr val="FF0099"/>
              </a:solidFill>
              <a:ln cap="flat" cmpd="sng" w="9525">
                <a:solidFill>
                  <a:srgbClr val="FF009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 name="Google Shape;843;p30"/>
            <p:cNvSpPr/>
            <p:nvPr/>
          </p:nvSpPr>
          <p:spPr>
            <a:xfrm>
              <a:off x="8298000" y="1938960"/>
              <a:ext cx="13726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latin typeface="Verdana"/>
                  <a:ea typeface="Verdana"/>
                  <a:cs typeface="Verdana"/>
                  <a:sym typeface="Verdana"/>
                </a:rPr>
                <a:t>K (2.2 </a:t>
              </a:r>
              <a:r>
                <a:rPr b="0" lang="en-GB" sz="1800" strike="noStrike">
                  <a:latin typeface="Noto Sans Symbols"/>
                  <a:ea typeface="Noto Sans Symbols"/>
                  <a:cs typeface="Noto Sans Symbols"/>
                  <a:sym typeface="Noto Sans Symbols"/>
                </a:rPr>
                <a:t>μ</a:t>
              </a:r>
              <a:r>
                <a:rPr b="0" lang="en-GB" sz="1800" strike="noStrike">
                  <a:latin typeface="Verdana"/>
                  <a:ea typeface="Verdana"/>
                  <a:cs typeface="Verdana"/>
                  <a:sym typeface="Verdana"/>
                </a:rPr>
                <a:t>m)‏</a:t>
              </a:r>
              <a:endParaRPr b="0" sz="1800" strike="noStrike">
                <a:latin typeface="Verdana"/>
                <a:ea typeface="Verdana"/>
                <a:cs typeface="Verdana"/>
                <a:sym typeface="Verdana"/>
              </a:endParaRPr>
            </a:p>
          </p:txBody>
        </p:sp>
      </p:grpSp>
      <p:sp>
        <p:nvSpPr>
          <p:cNvPr id="844" name="Google Shape;844;p30"/>
          <p:cNvSpPr/>
          <p:nvPr/>
        </p:nvSpPr>
        <p:spPr>
          <a:xfrm>
            <a:off x="5797440" y="7220520"/>
            <a:ext cx="427896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None/>
            </a:pPr>
            <a:r>
              <a:rPr b="0" lang="en-GB" sz="1400" strike="noStrike">
                <a:latin typeface="Verdana"/>
                <a:ea typeface="Verdana"/>
                <a:cs typeface="Verdana"/>
                <a:sym typeface="Verdana"/>
              </a:rPr>
              <a:t>After Madore &amp; Freedman, PASP (1991)‏</a:t>
            </a:r>
            <a:endParaRPr b="0" sz="1400" strike="noStrike">
              <a:latin typeface="Verdana"/>
              <a:ea typeface="Verdana"/>
              <a:cs typeface="Verdana"/>
              <a:sym typeface="Verdana"/>
            </a:endParaRPr>
          </a:p>
        </p:txBody>
      </p:sp>
      <p:sp>
        <p:nvSpPr>
          <p:cNvPr id="845" name="Google Shape;845;p30"/>
          <p:cNvSpPr/>
          <p:nvPr/>
        </p:nvSpPr>
        <p:spPr>
          <a:xfrm>
            <a:off x="4457880" y="6689880"/>
            <a:ext cx="118512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Phase</a:t>
            </a:r>
            <a:endParaRPr b="0" sz="2650" strike="noStrike">
              <a:latin typeface="Verdana"/>
              <a:ea typeface="Verdana"/>
              <a:cs typeface="Verdana"/>
              <a:sym typeface="Verdana"/>
            </a:endParaRPr>
          </a:p>
        </p:txBody>
      </p:sp>
      <p:cxnSp>
        <p:nvCxnSpPr>
          <p:cNvPr id="846" name="Google Shape;846;p30"/>
          <p:cNvCxnSpPr/>
          <p:nvPr/>
        </p:nvCxnSpPr>
        <p:spPr>
          <a:xfrm>
            <a:off x="7913520" y="261972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47" name="Google Shape;847;p30"/>
          <p:cNvCxnSpPr/>
          <p:nvPr/>
        </p:nvCxnSpPr>
        <p:spPr>
          <a:xfrm>
            <a:off x="7913520" y="303264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48" name="Google Shape;848;p30"/>
          <p:cNvCxnSpPr/>
          <p:nvPr/>
        </p:nvCxnSpPr>
        <p:spPr>
          <a:xfrm>
            <a:off x="7892280" y="343368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49" name="Google Shape;849;p30"/>
          <p:cNvCxnSpPr/>
          <p:nvPr/>
        </p:nvCxnSpPr>
        <p:spPr>
          <a:xfrm>
            <a:off x="7902720" y="4244040"/>
            <a:ext cx="150840" cy="1440"/>
          </a:xfrm>
          <a:prstGeom prst="straightConnector1">
            <a:avLst/>
          </a:prstGeom>
          <a:noFill/>
          <a:ln cap="flat" cmpd="sng" w="31675">
            <a:solidFill>
              <a:srgbClr val="000000"/>
            </a:solidFill>
            <a:prstDash val="solid"/>
            <a:miter lim="8000"/>
            <a:headEnd len="sm" w="sm" type="none"/>
            <a:tailEnd len="sm" w="sm" type="none"/>
          </a:ln>
        </p:spPr>
      </p:cxnSp>
      <p:cxnSp>
        <p:nvCxnSpPr>
          <p:cNvPr id="850" name="Google Shape;850;p30"/>
          <p:cNvCxnSpPr/>
          <p:nvPr/>
        </p:nvCxnSpPr>
        <p:spPr>
          <a:xfrm>
            <a:off x="7914960" y="382212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51" name="Google Shape;851;p30"/>
          <p:cNvCxnSpPr/>
          <p:nvPr/>
        </p:nvCxnSpPr>
        <p:spPr>
          <a:xfrm>
            <a:off x="7925760" y="465660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52" name="Google Shape;852;p30"/>
          <p:cNvCxnSpPr/>
          <p:nvPr/>
        </p:nvCxnSpPr>
        <p:spPr>
          <a:xfrm>
            <a:off x="7904520" y="505764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53" name="Google Shape;853;p30"/>
          <p:cNvCxnSpPr/>
          <p:nvPr/>
        </p:nvCxnSpPr>
        <p:spPr>
          <a:xfrm>
            <a:off x="7914960" y="586800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54" name="Google Shape;854;p30"/>
          <p:cNvCxnSpPr/>
          <p:nvPr/>
        </p:nvCxnSpPr>
        <p:spPr>
          <a:xfrm>
            <a:off x="7927200" y="544608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55" name="Google Shape;855;p30"/>
          <p:cNvCxnSpPr/>
          <p:nvPr/>
        </p:nvCxnSpPr>
        <p:spPr>
          <a:xfrm>
            <a:off x="7914960" y="222228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56" name="Google Shape;856;p30"/>
          <p:cNvCxnSpPr/>
          <p:nvPr/>
        </p:nvCxnSpPr>
        <p:spPr>
          <a:xfrm>
            <a:off x="7894080" y="262332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57" name="Google Shape;857;p30"/>
          <p:cNvCxnSpPr/>
          <p:nvPr/>
        </p:nvCxnSpPr>
        <p:spPr>
          <a:xfrm>
            <a:off x="1935360" y="261972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58" name="Google Shape;858;p30"/>
          <p:cNvCxnSpPr/>
          <p:nvPr/>
        </p:nvCxnSpPr>
        <p:spPr>
          <a:xfrm>
            <a:off x="1935360" y="303264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59" name="Google Shape;859;p30"/>
          <p:cNvCxnSpPr/>
          <p:nvPr/>
        </p:nvCxnSpPr>
        <p:spPr>
          <a:xfrm>
            <a:off x="1914120" y="343368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60" name="Google Shape;860;p30"/>
          <p:cNvCxnSpPr/>
          <p:nvPr/>
        </p:nvCxnSpPr>
        <p:spPr>
          <a:xfrm>
            <a:off x="1924920" y="424404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61" name="Google Shape;861;p30"/>
          <p:cNvCxnSpPr/>
          <p:nvPr/>
        </p:nvCxnSpPr>
        <p:spPr>
          <a:xfrm>
            <a:off x="1937160" y="382212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62" name="Google Shape;862;p30"/>
          <p:cNvCxnSpPr/>
          <p:nvPr/>
        </p:nvCxnSpPr>
        <p:spPr>
          <a:xfrm>
            <a:off x="1947600" y="465660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63" name="Google Shape;863;p30"/>
          <p:cNvCxnSpPr/>
          <p:nvPr/>
        </p:nvCxnSpPr>
        <p:spPr>
          <a:xfrm>
            <a:off x="1926360" y="505764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64" name="Google Shape;864;p30"/>
          <p:cNvCxnSpPr/>
          <p:nvPr/>
        </p:nvCxnSpPr>
        <p:spPr>
          <a:xfrm>
            <a:off x="1937160" y="586800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865" name="Google Shape;865;p30"/>
          <p:cNvCxnSpPr/>
          <p:nvPr/>
        </p:nvCxnSpPr>
        <p:spPr>
          <a:xfrm>
            <a:off x="1949040" y="5446080"/>
            <a:ext cx="150840" cy="1440"/>
          </a:xfrm>
          <a:prstGeom prst="straightConnector1">
            <a:avLst/>
          </a:prstGeom>
          <a:noFill/>
          <a:ln cap="flat" cmpd="sng" w="31675">
            <a:solidFill>
              <a:srgbClr val="000000"/>
            </a:solidFill>
            <a:prstDash val="solid"/>
            <a:miter lim="8000"/>
            <a:headEnd len="sm" w="sm" type="none"/>
            <a:tailEnd len="sm" w="sm" type="none"/>
          </a:ln>
        </p:spPr>
      </p:cxnSp>
      <p:cxnSp>
        <p:nvCxnSpPr>
          <p:cNvPr id="866" name="Google Shape;866;p30"/>
          <p:cNvCxnSpPr/>
          <p:nvPr/>
        </p:nvCxnSpPr>
        <p:spPr>
          <a:xfrm>
            <a:off x="1937160" y="222228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67" name="Google Shape;867;p30"/>
          <p:cNvCxnSpPr/>
          <p:nvPr/>
        </p:nvCxnSpPr>
        <p:spPr>
          <a:xfrm>
            <a:off x="1916280" y="262332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868" name="Google Shape;868;p30"/>
          <p:cNvCxnSpPr/>
          <p:nvPr/>
        </p:nvCxnSpPr>
        <p:spPr>
          <a:xfrm>
            <a:off x="5631480" y="179352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869" name="Google Shape;869;p30"/>
          <p:cNvCxnSpPr/>
          <p:nvPr/>
        </p:nvCxnSpPr>
        <p:spPr>
          <a:xfrm>
            <a:off x="5020560" y="177264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870" name="Google Shape;870;p30"/>
          <p:cNvCxnSpPr/>
          <p:nvPr/>
        </p:nvCxnSpPr>
        <p:spPr>
          <a:xfrm>
            <a:off x="4410360" y="178344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871" name="Google Shape;871;p30"/>
          <p:cNvCxnSpPr/>
          <p:nvPr/>
        </p:nvCxnSpPr>
        <p:spPr>
          <a:xfrm>
            <a:off x="6837480" y="177408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872" name="Google Shape;872;p30"/>
          <p:cNvCxnSpPr/>
          <p:nvPr/>
        </p:nvCxnSpPr>
        <p:spPr>
          <a:xfrm>
            <a:off x="3797640" y="180576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873" name="Google Shape;873;p30"/>
          <p:cNvCxnSpPr/>
          <p:nvPr/>
        </p:nvCxnSpPr>
        <p:spPr>
          <a:xfrm>
            <a:off x="2575800" y="1794960"/>
            <a:ext cx="2160" cy="150840"/>
          </a:xfrm>
          <a:prstGeom prst="straightConnector1">
            <a:avLst/>
          </a:prstGeom>
          <a:noFill/>
          <a:ln cap="flat" cmpd="sng" w="31675">
            <a:solidFill>
              <a:srgbClr val="000000"/>
            </a:solidFill>
            <a:prstDash val="solid"/>
            <a:miter lim="8000"/>
            <a:headEnd len="sm" w="sm" type="none"/>
            <a:tailEnd len="sm" w="sm" type="none"/>
          </a:ln>
        </p:spPr>
      </p:cxnSp>
      <p:cxnSp>
        <p:nvCxnSpPr>
          <p:cNvPr id="874" name="Google Shape;874;p30"/>
          <p:cNvCxnSpPr/>
          <p:nvPr/>
        </p:nvCxnSpPr>
        <p:spPr>
          <a:xfrm>
            <a:off x="3186720" y="180756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875" name="Google Shape;875;p30"/>
          <p:cNvCxnSpPr/>
          <p:nvPr/>
        </p:nvCxnSpPr>
        <p:spPr>
          <a:xfrm>
            <a:off x="6231600" y="177408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876" name="Google Shape;876;p30"/>
          <p:cNvCxnSpPr/>
          <p:nvPr/>
        </p:nvCxnSpPr>
        <p:spPr>
          <a:xfrm>
            <a:off x="7448040" y="177408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877" name="Google Shape;877;p30"/>
          <p:cNvCxnSpPr/>
          <p:nvPr/>
        </p:nvCxnSpPr>
        <p:spPr>
          <a:xfrm>
            <a:off x="3540240" y="611604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878" name="Google Shape;878;p30"/>
          <p:cNvCxnSpPr/>
          <p:nvPr/>
        </p:nvCxnSpPr>
        <p:spPr>
          <a:xfrm>
            <a:off x="5029560" y="611604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879" name="Google Shape;879;p30"/>
          <p:cNvCxnSpPr/>
          <p:nvPr/>
        </p:nvCxnSpPr>
        <p:spPr>
          <a:xfrm>
            <a:off x="4231440" y="611604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880" name="Google Shape;880;p30"/>
          <p:cNvCxnSpPr/>
          <p:nvPr/>
        </p:nvCxnSpPr>
        <p:spPr>
          <a:xfrm>
            <a:off x="2805480" y="611964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881" name="Google Shape;881;p30"/>
          <p:cNvCxnSpPr/>
          <p:nvPr/>
        </p:nvCxnSpPr>
        <p:spPr>
          <a:xfrm>
            <a:off x="5764680" y="610740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882" name="Google Shape;882;p30"/>
          <p:cNvCxnSpPr/>
          <p:nvPr/>
        </p:nvCxnSpPr>
        <p:spPr>
          <a:xfrm>
            <a:off x="7253640" y="610740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883" name="Google Shape;883;p30"/>
          <p:cNvCxnSpPr/>
          <p:nvPr/>
        </p:nvCxnSpPr>
        <p:spPr>
          <a:xfrm>
            <a:off x="6455520" y="6107400"/>
            <a:ext cx="2160" cy="150480"/>
          </a:xfrm>
          <a:prstGeom prst="straightConnector1">
            <a:avLst/>
          </a:prstGeom>
          <a:noFill/>
          <a:ln cap="flat" cmpd="sng" w="31675">
            <a:solidFill>
              <a:srgbClr val="000000"/>
            </a:solidFill>
            <a:prstDash val="solid"/>
            <a:miter lim="8000"/>
            <a:headEnd len="sm" w="sm" type="none"/>
            <a:tailEnd len="sm" w="sm" type="none"/>
          </a:ln>
        </p:spPr>
      </p:cxnSp>
      <p:sp>
        <p:nvSpPr>
          <p:cNvPr id="884" name="Google Shape;884;p30"/>
          <p:cNvSpPr/>
          <p:nvPr/>
        </p:nvSpPr>
        <p:spPr>
          <a:xfrm rot="-5400000">
            <a:off x="384120" y="3669840"/>
            <a:ext cx="196380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Magnitude</a:t>
            </a:r>
            <a:endParaRPr b="0" sz="2650" strike="noStrike">
              <a:latin typeface="Verdana"/>
              <a:ea typeface="Verdana"/>
              <a:cs typeface="Verdana"/>
              <a:sym typeface="Verdana"/>
            </a:endParaRPr>
          </a:p>
        </p:txBody>
      </p:sp>
      <p:sp>
        <p:nvSpPr>
          <p:cNvPr id="885" name="Google Shape;885;p30"/>
          <p:cNvSpPr/>
          <p:nvPr/>
        </p:nvSpPr>
        <p:spPr>
          <a:xfrm>
            <a:off x="1641960" y="630864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0.0</a:t>
            </a:r>
            <a:endParaRPr b="0" sz="2000" strike="noStrike">
              <a:latin typeface="Verdana"/>
              <a:ea typeface="Verdana"/>
              <a:cs typeface="Verdana"/>
              <a:sym typeface="Verdana"/>
            </a:endParaRPr>
          </a:p>
        </p:txBody>
      </p:sp>
      <p:sp>
        <p:nvSpPr>
          <p:cNvPr id="886" name="Google Shape;886;p30"/>
          <p:cNvSpPr/>
          <p:nvPr/>
        </p:nvSpPr>
        <p:spPr>
          <a:xfrm>
            <a:off x="2423160" y="6319440"/>
            <a:ext cx="7462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0.25</a:t>
            </a:r>
            <a:endParaRPr b="0" sz="2000" strike="noStrike">
              <a:latin typeface="Verdana"/>
              <a:ea typeface="Verdana"/>
              <a:cs typeface="Verdana"/>
              <a:sym typeface="Verdana"/>
            </a:endParaRPr>
          </a:p>
        </p:txBody>
      </p:sp>
      <p:sp>
        <p:nvSpPr>
          <p:cNvPr id="887" name="Google Shape;887;p30"/>
          <p:cNvSpPr/>
          <p:nvPr/>
        </p:nvSpPr>
        <p:spPr>
          <a:xfrm>
            <a:off x="3245040" y="631944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0.5</a:t>
            </a:r>
            <a:endParaRPr b="0" sz="2000" strike="noStrike">
              <a:latin typeface="Verdana"/>
              <a:ea typeface="Verdana"/>
              <a:cs typeface="Verdana"/>
              <a:sym typeface="Verdana"/>
            </a:endParaRPr>
          </a:p>
        </p:txBody>
      </p:sp>
      <p:sp>
        <p:nvSpPr>
          <p:cNvPr id="888" name="Google Shape;888;p30"/>
          <p:cNvSpPr/>
          <p:nvPr/>
        </p:nvSpPr>
        <p:spPr>
          <a:xfrm>
            <a:off x="3847680" y="6308640"/>
            <a:ext cx="7462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0.75</a:t>
            </a:r>
            <a:endParaRPr b="0" sz="2000" strike="noStrike">
              <a:latin typeface="Verdana"/>
              <a:ea typeface="Verdana"/>
              <a:cs typeface="Verdana"/>
              <a:sym typeface="Verdana"/>
            </a:endParaRPr>
          </a:p>
        </p:txBody>
      </p:sp>
      <p:sp>
        <p:nvSpPr>
          <p:cNvPr id="889" name="Google Shape;889;p30"/>
          <p:cNvSpPr/>
          <p:nvPr/>
        </p:nvSpPr>
        <p:spPr>
          <a:xfrm>
            <a:off x="4741200" y="630864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0.0</a:t>
            </a:r>
            <a:endParaRPr b="0" sz="2000" strike="noStrike">
              <a:latin typeface="Verdana"/>
              <a:ea typeface="Verdana"/>
              <a:cs typeface="Verdana"/>
              <a:sym typeface="Verdana"/>
            </a:endParaRPr>
          </a:p>
        </p:txBody>
      </p:sp>
      <p:sp>
        <p:nvSpPr>
          <p:cNvPr id="890" name="Google Shape;890;p30"/>
          <p:cNvSpPr/>
          <p:nvPr/>
        </p:nvSpPr>
        <p:spPr>
          <a:xfrm>
            <a:off x="5406840" y="6308640"/>
            <a:ext cx="7462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0.25</a:t>
            </a:r>
            <a:endParaRPr b="0" sz="2000" strike="noStrike">
              <a:latin typeface="Verdana"/>
              <a:ea typeface="Verdana"/>
              <a:cs typeface="Verdana"/>
              <a:sym typeface="Verdana"/>
            </a:endParaRPr>
          </a:p>
        </p:txBody>
      </p:sp>
      <p:sp>
        <p:nvSpPr>
          <p:cNvPr id="891" name="Google Shape;891;p30"/>
          <p:cNvSpPr/>
          <p:nvPr/>
        </p:nvSpPr>
        <p:spPr>
          <a:xfrm>
            <a:off x="6186960" y="631944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0.5</a:t>
            </a:r>
            <a:endParaRPr b="0" sz="2000" strike="noStrike">
              <a:latin typeface="Verdana"/>
              <a:ea typeface="Verdana"/>
              <a:cs typeface="Verdana"/>
              <a:sym typeface="Verdana"/>
            </a:endParaRPr>
          </a:p>
        </p:txBody>
      </p:sp>
      <p:sp>
        <p:nvSpPr>
          <p:cNvPr id="892" name="Google Shape;892;p30"/>
          <p:cNvSpPr/>
          <p:nvPr/>
        </p:nvSpPr>
        <p:spPr>
          <a:xfrm>
            <a:off x="6894360" y="6319440"/>
            <a:ext cx="7462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0.75</a:t>
            </a:r>
            <a:endParaRPr b="0" sz="2000" strike="noStrike">
              <a:latin typeface="Verdana"/>
              <a:ea typeface="Verdana"/>
              <a:cs typeface="Verdana"/>
              <a:sym typeface="Verdana"/>
            </a:endParaRPr>
          </a:p>
        </p:txBody>
      </p:sp>
      <p:sp>
        <p:nvSpPr>
          <p:cNvPr id="893" name="Google Shape;893;p30"/>
          <p:cNvSpPr/>
          <p:nvPr/>
        </p:nvSpPr>
        <p:spPr>
          <a:xfrm>
            <a:off x="7746120" y="632088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0.0</a:t>
            </a:r>
            <a:endParaRPr b="0" sz="2000" strike="noStrike">
              <a:latin typeface="Verdana"/>
              <a:ea typeface="Verdana"/>
              <a:cs typeface="Verdana"/>
              <a:sym typeface="Verdana"/>
            </a:endParaRPr>
          </a:p>
        </p:txBody>
      </p:sp>
      <p:cxnSp>
        <p:nvCxnSpPr>
          <p:cNvPr id="894" name="Google Shape;894;p30"/>
          <p:cNvCxnSpPr/>
          <p:nvPr/>
        </p:nvCxnSpPr>
        <p:spPr>
          <a:xfrm>
            <a:off x="1794960" y="5421240"/>
            <a:ext cx="2160" cy="411480"/>
          </a:xfrm>
          <a:prstGeom prst="straightConnector1">
            <a:avLst/>
          </a:prstGeom>
          <a:noFill/>
          <a:ln cap="flat" cmpd="sng" w="31675">
            <a:solidFill>
              <a:srgbClr val="000000"/>
            </a:solidFill>
            <a:prstDash val="solid"/>
            <a:miter lim="8000"/>
            <a:headEnd len="med" w="med" type="triangle"/>
            <a:tailEnd len="med" w="med" type="triangle"/>
          </a:ln>
        </p:spPr>
      </p:cxnSp>
      <p:sp>
        <p:nvSpPr>
          <p:cNvPr id="895" name="Google Shape;895;p30"/>
          <p:cNvSpPr/>
          <p:nvPr/>
        </p:nvSpPr>
        <p:spPr>
          <a:xfrm>
            <a:off x="513000" y="5418000"/>
            <a:ext cx="12308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0.2 mag</a:t>
            </a:r>
            <a:endParaRPr b="0" sz="2000" strike="noStrike">
              <a:latin typeface="Verdana"/>
              <a:ea typeface="Verdana"/>
              <a:cs typeface="Verdana"/>
              <a:sym typeface="Verdana"/>
            </a:endParaRPr>
          </a:p>
        </p:txBody>
      </p:sp>
      <p:cxnSp>
        <p:nvCxnSpPr>
          <p:cNvPr id="896" name="Google Shape;896;p30"/>
          <p:cNvCxnSpPr/>
          <p:nvPr/>
        </p:nvCxnSpPr>
        <p:spPr>
          <a:xfrm>
            <a:off x="8182800" y="5452920"/>
            <a:ext cx="1440" cy="411120"/>
          </a:xfrm>
          <a:prstGeom prst="straightConnector1">
            <a:avLst/>
          </a:prstGeom>
          <a:noFill/>
          <a:ln cap="flat" cmpd="sng" w="31675">
            <a:solidFill>
              <a:srgbClr val="000000"/>
            </a:solidFill>
            <a:prstDash val="solid"/>
            <a:miter lim="8000"/>
            <a:headEnd len="med" w="med" type="triangle"/>
            <a:tailEnd len="med" w="med" type="triangle"/>
          </a:ln>
        </p:spPr>
      </p:cxnSp>
      <p:sp>
        <p:nvSpPr>
          <p:cNvPr id="897" name="Google Shape;897;p30"/>
          <p:cNvSpPr/>
          <p:nvPr/>
        </p:nvSpPr>
        <p:spPr>
          <a:xfrm>
            <a:off x="8261280" y="5459760"/>
            <a:ext cx="74628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16%</a:t>
            </a:r>
            <a:endParaRPr b="0" sz="2000" strike="noStrike">
              <a:latin typeface="Verdana"/>
              <a:ea typeface="Verdana"/>
              <a:cs typeface="Verdana"/>
              <a:sym typeface="Verdan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31"/>
          <p:cNvSpPr txBox="1"/>
          <p:nvPr/>
        </p:nvSpPr>
        <p:spPr>
          <a:xfrm>
            <a:off x="720000" y="1080000"/>
            <a:ext cx="8607960" cy="564948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Detección de la variación: se recomienda un pasabanda de corta longitud de onda tales como B o V.</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Medir las características medias de la curva de luz: es recomendable el uso de pasabandas de longitud de onda larga como I, J, H o K (poca absorción total, reducida sensibilidad a una redistribución del flujo debido a la metalicidad, y reducida sensibilidad a una posible contaminación fotométrica debida a una compañera superior en la secuencia principal). </a:t>
            </a:r>
            <a:endParaRPr b="0" sz="3200"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32"/>
          <p:cNvSpPr txBox="1"/>
          <p:nvPr/>
        </p:nvSpPr>
        <p:spPr>
          <a:xfrm>
            <a:off x="752040" y="1190520"/>
            <a:ext cx="8607960" cy="582948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Si el radio medio de una variable Cefeida puede ser determinado por medios independientes, entonces en principio una medición del tamaño angular de la Cefeida determinaría su distancia.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El radio angular puede </a:t>
            </a:r>
            <a:r>
              <a:rPr lang="en-GB" sz="3200"/>
              <a:t>determinarse</a:t>
            </a:r>
            <a:r>
              <a:rPr b="0" lang="en-GB" sz="3200" strike="noStrike">
                <a:solidFill>
                  <a:srgbClr val="000000"/>
                </a:solidFill>
                <a:latin typeface="Arial"/>
                <a:ea typeface="Arial"/>
                <a:cs typeface="Arial"/>
                <a:sym typeface="Arial"/>
              </a:rPr>
              <a:t> por mediciones directas o inferido a partir de la fotometría </a:t>
            </a:r>
            <a:r>
              <a:rPr lang="en-GB" sz="3200"/>
              <a:t>después</a:t>
            </a:r>
            <a:r>
              <a:rPr b="0" lang="en-GB" sz="3200" strike="noStrike">
                <a:solidFill>
                  <a:srgbClr val="000000"/>
                </a:solidFill>
                <a:latin typeface="Arial"/>
                <a:ea typeface="Arial"/>
                <a:cs typeface="Arial"/>
                <a:sym typeface="Arial"/>
              </a:rPr>
              <a:t> de corregir por enrojecimiento.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lang="en-GB" sz="3200"/>
              <a:t>Técnicas</a:t>
            </a:r>
            <a:r>
              <a:rPr b="0" lang="en-GB" sz="3200" strike="noStrike">
                <a:solidFill>
                  <a:srgbClr val="000000"/>
                </a:solidFill>
                <a:latin typeface="Arial"/>
                <a:ea typeface="Arial"/>
                <a:cs typeface="Arial"/>
                <a:sym typeface="Arial"/>
              </a:rPr>
              <a:t> directas para la medición del radio angular incluye ocultaciones lunares e interferometría de Michelson. </a:t>
            </a:r>
            <a:endParaRPr b="0" sz="3200" strike="noStrik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33"/>
          <p:cNvSpPr txBox="1"/>
          <p:nvPr/>
        </p:nvSpPr>
        <p:spPr>
          <a:xfrm>
            <a:off x="740880" y="2101680"/>
            <a:ext cx="933912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Las técnicas indirectas para la estimación del diámetro angular radican en establecer el brillo superficial a partir del color y mediciones del flujo en alguna pasabanda.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La relación entre el brillo superficial y la temperatura efectiva esta calibrada con mediciones de colores de estrellas gigantes cuyo diámetro angular ha sido determinado con exactitud a partir de ocultaciones lunares.</a:t>
            </a:r>
            <a:endParaRPr b="0" sz="3200"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34"/>
          <p:cNvSpPr/>
          <p:nvPr/>
        </p:nvSpPr>
        <p:spPr>
          <a:xfrm>
            <a:off x="3443760" y="6887880"/>
            <a:ext cx="3192120" cy="5040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0" lang="en-GB" sz="1400" strike="noStrike">
                <a:latin typeface="Verdana"/>
                <a:ea typeface="Verdana"/>
                <a:cs typeface="Verdana"/>
                <a:sym typeface="Verdana"/>
              </a:rPr>
              <a:t>&lt;footer&gt;</a:t>
            </a:r>
            <a:endParaRPr b="0" sz="1400" strike="noStrike">
              <a:latin typeface="Verdana"/>
              <a:ea typeface="Verdana"/>
              <a:cs typeface="Verdana"/>
              <a:sym typeface="Verdana"/>
            </a:endParaRPr>
          </a:p>
        </p:txBody>
      </p:sp>
      <p:sp>
        <p:nvSpPr>
          <p:cNvPr id="919" name="Google Shape;919;p34"/>
          <p:cNvSpPr/>
          <p:nvPr/>
        </p:nvSpPr>
        <p:spPr>
          <a:xfrm>
            <a:off x="756000" y="6887880"/>
            <a:ext cx="2100240" cy="5040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&lt;date/time&gt;</a:t>
            </a:r>
            <a:endParaRPr b="0" sz="1400" strike="noStrike">
              <a:latin typeface="Verdana"/>
              <a:ea typeface="Verdana"/>
              <a:cs typeface="Verdana"/>
              <a:sym typeface="Verdana"/>
            </a:endParaRPr>
          </a:p>
        </p:txBody>
      </p:sp>
      <p:pic>
        <p:nvPicPr>
          <p:cNvPr id="920" name="Google Shape;920;p34"/>
          <p:cNvPicPr preferRelativeResize="0"/>
          <p:nvPr/>
        </p:nvPicPr>
        <p:blipFill rotWithShape="1">
          <a:blip r:embed="rId3">
            <a:alphaModFix/>
          </a:blip>
          <a:srcRect b="7657" l="15422" r="12127" t="5100"/>
          <a:stretch/>
        </p:blipFill>
        <p:spPr>
          <a:xfrm>
            <a:off x="747000" y="738360"/>
            <a:ext cx="8353080" cy="6359400"/>
          </a:xfrm>
          <a:prstGeom prst="rect">
            <a:avLst/>
          </a:prstGeom>
          <a:noFill/>
          <a:ln>
            <a:noFill/>
          </a:ln>
        </p:spPr>
      </p:pic>
      <p:grpSp>
        <p:nvGrpSpPr>
          <p:cNvPr id="921" name="Google Shape;921;p34"/>
          <p:cNvGrpSpPr/>
          <p:nvPr/>
        </p:nvGrpSpPr>
        <p:grpSpPr>
          <a:xfrm>
            <a:off x="2619360" y="1819800"/>
            <a:ext cx="6072480" cy="5271120"/>
            <a:chOff x="2619360" y="1819800"/>
            <a:chExt cx="6072480" cy="5271120"/>
          </a:xfrm>
        </p:grpSpPr>
        <p:grpSp>
          <p:nvGrpSpPr>
            <p:cNvPr id="922" name="Google Shape;922;p34"/>
            <p:cNvGrpSpPr/>
            <p:nvPr/>
          </p:nvGrpSpPr>
          <p:grpSpPr>
            <a:xfrm>
              <a:off x="6726600" y="4954320"/>
              <a:ext cx="1965240" cy="2136600"/>
              <a:chOff x="6726600" y="4954320"/>
              <a:chExt cx="1965240" cy="2136600"/>
            </a:xfrm>
          </p:grpSpPr>
          <p:cxnSp>
            <p:nvCxnSpPr>
              <p:cNvPr id="923" name="Google Shape;923;p34"/>
              <p:cNvCxnSpPr/>
              <p:nvPr/>
            </p:nvCxnSpPr>
            <p:spPr>
              <a:xfrm>
                <a:off x="6735600" y="5544000"/>
                <a:ext cx="442800" cy="1546920"/>
              </a:xfrm>
              <a:prstGeom prst="straightConnector1">
                <a:avLst/>
              </a:prstGeom>
              <a:noFill/>
              <a:ln cap="flat" cmpd="sng" w="31675">
                <a:solidFill>
                  <a:srgbClr val="FF0000"/>
                </a:solidFill>
                <a:prstDash val="solid"/>
                <a:miter lim="8000"/>
                <a:headEnd len="sm" w="sm" type="none"/>
                <a:tailEnd len="sm" w="sm" type="none"/>
              </a:ln>
            </p:spPr>
          </p:cxnSp>
          <p:cxnSp>
            <p:nvCxnSpPr>
              <p:cNvPr id="924" name="Google Shape;924;p34"/>
              <p:cNvCxnSpPr/>
              <p:nvPr/>
            </p:nvCxnSpPr>
            <p:spPr>
              <a:xfrm flipH="1">
                <a:off x="7179840" y="6506280"/>
                <a:ext cx="1512000" cy="565560"/>
              </a:xfrm>
              <a:prstGeom prst="straightConnector1">
                <a:avLst/>
              </a:prstGeom>
              <a:noFill/>
              <a:ln cap="flat" cmpd="sng" w="31675">
                <a:solidFill>
                  <a:srgbClr val="FF0000"/>
                </a:solidFill>
                <a:prstDash val="solid"/>
                <a:miter lim="8000"/>
                <a:headEnd len="sm" w="sm" type="none"/>
                <a:tailEnd len="sm" w="sm" type="none"/>
              </a:ln>
            </p:spPr>
          </p:cxnSp>
          <p:cxnSp>
            <p:nvCxnSpPr>
              <p:cNvPr id="925" name="Google Shape;925;p34"/>
              <p:cNvCxnSpPr/>
              <p:nvPr/>
            </p:nvCxnSpPr>
            <p:spPr>
              <a:xfrm>
                <a:off x="8196840" y="4966560"/>
                <a:ext cx="493560" cy="1539720"/>
              </a:xfrm>
              <a:prstGeom prst="straightConnector1">
                <a:avLst/>
              </a:prstGeom>
              <a:noFill/>
              <a:ln cap="flat" cmpd="sng" w="31675">
                <a:solidFill>
                  <a:srgbClr val="FF0000"/>
                </a:solidFill>
                <a:prstDash val="solid"/>
                <a:miter lim="8000"/>
                <a:headEnd len="sm" w="sm" type="none"/>
                <a:tailEnd len="sm" w="sm" type="none"/>
              </a:ln>
            </p:spPr>
          </p:cxnSp>
          <p:cxnSp>
            <p:nvCxnSpPr>
              <p:cNvPr id="926" name="Google Shape;926;p34"/>
              <p:cNvCxnSpPr/>
              <p:nvPr/>
            </p:nvCxnSpPr>
            <p:spPr>
              <a:xfrm flipH="1">
                <a:off x="6726600" y="4954320"/>
                <a:ext cx="1485720" cy="586080"/>
              </a:xfrm>
              <a:prstGeom prst="straightConnector1">
                <a:avLst/>
              </a:prstGeom>
              <a:noFill/>
              <a:ln cap="flat" cmpd="sng" w="31675">
                <a:solidFill>
                  <a:srgbClr val="FF0000"/>
                </a:solidFill>
                <a:prstDash val="solid"/>
                <a:miter lim="8000"/>
                <a:headEnd len="sm" w="sm" type="none"/>
                <a:tailEnd len="sm" w="sm" type="none"/>
              </a:ln>
            </p:spPr>
          </p:cxnSp>
        </p:grpSp>
        <p:grpSp>
          <p:nvGrpSpPr>
            <p:cNvPr id="927" name="Google Shape;927;p34"/>
            <p:cNvGrpSpPr/>
            <p:nvPr/>
          </p:nvGrpSpPr>
          <p:grpSpPr>
            <a:xfrm>
              <a:off x="2619360" y="1819800"/>
              <a:ext cx="1965240" cy="2136600"/>
              <a:chOff x="2619360" y="1819800"/>
              <a:chExt cx="1965240" cy="2136600"/>
            </a:xfrm>
          </p:grpSpPr>
          <p:cxnSp>
            <p:nvCxnSpPr>
              <p:cNvPr id="928" name="Google Shape;928;p34"/>
              <p:cNvCxnSpPr/>
              <p:nvPr/>
            </p:nvCxnSpPr>
            <p:spPr>
              <a:xfrm>
                <a:off x="2628000" y="2409480"/>
                <a:ext cx="442800" cy="1546920"/>
              </a:xfrm>
              <a:prstGeom prst="straightConnector1">
                <a:avLst/>
              </a:prstGeom>
              <a:noFill/>
              <a:ln cap="flat" cmpd="sng" w="31675">
                <a:solidFill>
                  <a:srgbClr val="FF0000"/>
                </a:solidFill>
                <a:prstDash val="solid"/>
                <a:miter lim="8000"/>
                <a:headEnd len="sm" w="sm" type="none"/>
                <a:tailEnd len="sm" w="sm" type="none"/>
              </a:ln>
            </p:spPr>
          </p:cxnSp>
          <p:cxnSp>
            <p:nvCxnSpPr>
              <p:cNvPr id="929" name="Google Shape;929;p34"/>
              <p:cNvCxnSpPr/>
              <p:nvPr/>
            </p:nvCxnSpPr>
            <p:spPr>
              <a:xfrm flipH="1">
                <a:off x="3072600" y="3372480"/>
                <a:ext cx="1512000" cy="565200"/>
              </a:xfrm>
              <a:prstGeom prst="straightConnector1">
                <a:avLst/>
              </a:prstGeom>
              <a:noFill/>
              <a:ln cap="flat" cmpd="sng" w="31675">
                <a:solidFill>
                  <a:srgbClr val="FF0000"/>
                </a:solidFill>
                <a:prstDash val="solid"/>
                <a:miter lim="8000"/>
                <a:headEnd len="sm" w="sm" type="none"/>
                <a:tailEnd len="sm" w="sm" type="none"/>
              </a:ln>
            </p:spPr>
          </p:cxnSp>
          <p:cxnSp>
            <p:nvCxnSpPr>
              <p:cNvPr id="930" name="Google Shape;930;p34"/>
              <p:cNvCxnSpPr/>
              <p:nvPr/>
            </p:nvCxnSpPr>
            <p:spPr>
              <a:xfrm>
                <a:off x="4089600" y="1832040"/>
                <a:ext cx="493200" cy="1540080"/>
              </a:xfrm>
              <a:prstGeom prst="straightConnector1">
                <a:avLst/>
              </a:prstGeom>
              <a:noFill/>
              <a:ln cap="flat" cmpd="sng" w="31675">
                <a:solidFill>
                  <a:srgbClr val="FF0000"/>
                </a:solidFill>
                <a:prstDash val="solid"/>
                <a:miter lim="8000"/>
                <a:headEnd len="sm" w="sm" type="none"/>
                <a:tailEnd len="sm" w="sm" type="none"/>
              </a:ln>
            </p:spPr>
          </p:cxnSp>
          <p:cxnSp>
            <p:nvCxnSpPr>
              <p:cNvPr id="931" name="Google Shape;931;p34"/>
              <p:cNvCxnSpPr/>
              <p:nvPr/>
            </p:nvCxnSpPr>
            <p:spPr>
              <a:xfrm flipH="1">
                <a:off x="2619360" y="1819800"/>
                <a:ext cx="1485720" cy="586080"/>
              </a:xfrm>
              <a:prstGeom prst="straightConnector1">
                <a:avLst/>
              </a:prstGeom>
              <a:noFill/>
              <a:ln cap="flat" cmpd="sng" w="31675">
                <a:solidFill>
                  <a:srgbClr val="FF0000"/>
                </a:solidFill>
                <a:prstDash val="solid"/>
                <a:miter lim="8000"/>
                <a:headEnd len="sm" w="sm" type="none"/>
                <a:tailEnd len="sm" w="sm" type="none"/>
              </a:ln>
            </p:spPr>
          </p:cxnSp>
        </p:grpSp>
      </p:grpSp>
      <p:sp>
        <p:nvSpPr>
          <p:cNvPr id="932" name="Google Shape;932;p34"/>
          <p:cNvSpPr/>
          <p:nvPr/>
        </p:nvSpPr>
        <p:spPr>
          <a:xfrm rot="-1380000">
            <a:off x="7141680" y="5149080"/>
            <a:ext cx="70200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FF0000"/>
                </a:solidFill>
                <a:latin typeface="Verdana"/>
                <a:ea typeface="Verdana"/>
                <a:cs typeface="Verdana"/>
                <a:sym typeface="Verdana"/>
              </a:rPr>
              <a:t>hst</a:t>
            </a:r>
            <a:endParaRPr b="0" sz="2650" strike="noStrike">
              <a:latin typeface="Verdana"/>
              <a:ea typeface="Verdana"/>
              <a:cs typeface="Verdana"/>
              <a:sym typeface="Verdana"/>
            </a:endParaRPr>
          </a:p>
        </p:txBody>
      </p:sp>
      <p:sp>
        <p:nvSpPr>
          <p:cNvPr id="933" name="Google Shape;933;p34"/>
          <p:cNvSpPr/>
          <p:nvPr/>
        </p:nvSpPr>
        <p:spPr>
          <a:xfrm rot="-1200000">
            <a:off x="2966760" y="2059920"/>
            <a:ext cx="70200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solidFill>
                  <a:srgbClr val="FF0000"/>
                </a:solidFill>
                <a:latin typeface="Verdana"/>
                <a:ea typeface="Verdana"/>
                <a:cs typeface="Verdana"/>
                <a:sym typeface="Verdana"/>
              </a:rPr>
              <a:t>hst</a:t>
            </a:r>
            <a:endParaRPr b="0" sz="2650" strike="noStrike">
              <a:latin typeface="Verdana"/>
              <a:ea typeface="Verdana"/>
              <a:cs typeface="Verdana"/>
              <a:sym typeface="Verdana"/>
            </a:endParaRPr>
          </a:p>
        </p:txBody>
      </p:sp>
      <p:sp>
        <p:nvSpPr>
          <p:cNvPr id="934" name="Google Shape;934;p34"/>
          <p:cNvSpPr txBox="1"/>
          <p:nvPr/>
        </p:nvSpPr>
        <p:spPr>
          <a:xfrm>
            <a:off x="759240" y="0"/>
            <a:ext cx="8568000" cy="1260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FFFFFF"/>
                </a:solidFill>
                <a:latin typeface="Arial"/>
                <a:ea typeface="Arial"/>
                <a:cs typeface="Arial"/>
                <a:sym typeface="Arial"/>
              </a:rPr>
              <a:t>Cepheids in NGC 4258 (maser)</a:t>
            </a:r>
            <a:endParaRPr b="1" sz="4400" strike="noStrike">
              <a:solidFill>
                <a:srgbClr val="333333"/>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pic>
        <p:nvPicPr>
          <p:cNvPr id="940" name="Google Shape;940;p35"/>
          <p:cNvPicPr preferRelativeResize="0"/>
          <p:nvPr/>
        </p:nvPicPr>
        <p:blipFill rotWithShape="1">
          <a:blip r:embed="rId3">
            <a:alphaModFix/>
          </a:blip>
          <a:srcRect b="0" l="0" r="0" t="0"/>
          <a:stretch/>
        </p:blipFill>
        <p:spPr>
          <a:xfrm>
            <a:off x="1288080" y="0"/>
            <a:ext cx="7507080" cy="7549560"/>
          </a:xfrm>
          <a:prstGeom prst="rect">
            <a:avLst/>
          </a:prstGeom>
          <a:noFill/>
          <a:ln>
            <a:noFill/>
          </a:ln>
        </p:spPr>
      </p:pic>
      <p:sp>
        <p:nvSpPr>
          <p:cNvPr id="941" name="Google Shape;941;p35"/>
          <p:cNvSpPr txBox="1"/>
          <p:nvPr/>
        </p:nvSpPr>
        <p:spPr>
          <a:xfrm>
            <a:off x="1005840" y="0"/>
            <a:ext cx="806184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FFFFFF"/>
                </a:solidFill>
                <a:latin typeface="Arial"/>
                <a:ea typeface="Arial"/>
                <a:cs typeface="Arial"/>
                <a:sym typeface="Arial"/>
              </a:rPr>
              <a:t>HST/ACS Outer Field</a:t>
            </a:r>
            <a:endParaRPr b="1" sz="4400" strike="noStrike">
              <a:solidFill>
                <a:srgbClr val="333333"/>
              </a:solidFill>
              <a:latin typeface="Arial"/>
              <a:ea typeface="Arial"/>
              <a:cs typeface="Arial"/>
              <a:sym typeface="Arial"/>
            </a:endParaRPr>
          </a:p>
        </p:txBody>
      </p:sp>
      <p:sp>
        <p:nvSpPr>
          <p:cNvPr id="942" name="Google Shape;942;p35"/>
          <p:cNvSpPr/>
          <p:nvPr/>
        </p:nvSpPr>
        <p:spPr>
          <a:xfrm>
            <a:off x="5234040" y="7281720"/>
            <a:ext cx="47520" cy="4716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5"/>
          <p:cNvSpPr/>
          <p:nvPr/>
        </p:nvSpPr>
        <p:spPr>
          <a:xfrm>
            <a:off x="2580840" y="4397760"/>
            <a:ext cx="29880" cy="2988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pic>
        <p:nvPicPr>
          <p:cNvPr id="949" name="Google Shape;949;p36"/>
          <p:cNvPicPr preferRelativeResize="0"/>
          <p:nvPr/>
        </p:nvPicPr>
        <p:blipFill rotWithShape="1">
          <a:blip r:embed="rId3">
            <a:alphaModFix/>
          </a:blip>
          <a:srcRect b="11405" l="10512" r="6356" t="6449"/>
          <a:stretch/>
        </p:blipFill>
        <p:spPr>
          <a:xfrm>
            <a:off x="1919520" y="1546920"/>
            <a:ext cx="6366600" cy="4702320"/>
          </a:xfrm>
          <a:prstGeom prst="rect">
            <a:avLst/>
          </a:prstGeom>
          <a:noFill/>
          <a:ln>
            <a:noFill/>
          </a:ln>
        </p:spPr>
      </p:pic>
      <p:sp>
        <p:nvSpPr>
          <p:cNvPr id="950" name="Google Shape;950;p36"/>
          <p:cNvSpPr/>
          <p:nvPr/>
        </p:nvSpPr>
        <p:spPr>
          <a:xfrm>
            <a:off x="2633760" y="3753720"/>
            <a:ext cx="5178240" cy="20988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6"/>
          <p:cNvSpPr txBox="1"/>
          <p:nvPr/>
        </p:nvSpPr>
        <p:spPr>
          <a:xfrm>
            <a:off x="501840" y="0"/>
            <a:ext cx="906840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NGC 4258 HST+Gemini P-L</a:t>
            </a:r>
            <a:endParaRPr b="1" sz="4400" strike="noStrike">
              <a:solidFill>
                <a:srgbClr val="333333"/>
              </a:solidFill>
              <a:latin typeface="Arial"/>
              <a:ea typeface="Arial"/>
              <a:cs typeface="Arial"/>
              <a:sym typeface="Arial"/>
            </a:endParaRPr>
          </a:p>
        </p:txBody>
      </p:sp>
      <p:sp>
        <p:nvSpPr>
          <p:cNvPr id="952" name="Google Shape;952;p36"/>
          <p:cNvSpPr/>
          <p:nvPr/>
        </p:nvSpPr>
        <p:spPr>
          <a:xfrm>
            <a:off x="1910880" y="1531440"/>
            <a:ext cx="6375240" cy="4712400"/>
          </a:xfrm>
          <a:prstGeom prst="rect">
            <a:avLst/>
          </a:prstGeom>
          <a:no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6"/>
          <p:cNvSpPr/>
          <p:nvPr/>
        </p:nvSpPr>
        <p:spPr>
          <a:xfrm>
            <a:off x="2523240" y="6196680"/>
            <a:ext cx="33912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6</a:t>
            </a:r>
            <a:endParaRPr b="0" sz="1800" strike="noStrike">
              <a:latin typeface="Verdana"/>
              <a:ea typeface="Verdana"/>
              <a:cs typeface="Verdana"/>
              <a:sym typeface="Verdana"/>
            </a:endParaRPr>
          </a:p>
        </p:txBody>
      </p:sp>
      <p:sp>
        <p:nvSpPr>
          <p:cNvPr id="954" name="Google Shape;954;p36"/>
          <p:cNvSpPr/>
          <p:nvPr/>
        </p:nvSpPr>
        <p:spPr>
          <a:xfrm>
            <a:off x="3444480" y="619812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10</a:t>
            </a:r>
            <a:endParaRPr b="0" sz="1800" strike="noStrike">
              <a:latin typeface="Verdana"/>
              <a:ea typeface="Verdana"/>
              <a:cs typeface="Verdana"/>
              <a:sym typeface="Verdana"/>
            </a:endParaRPr>
          </a:p>
        </p:txBody>
      </p:sp>
      <p:sp>
        <p:nvSpPr>
          <p:cNvPr id="955" name="Google Shape;955;p36"/>
          <p:cNvSpPr/>
          <p:nvPr/>
        </p:nvSpPr>
        <p:spPr>
          <a:xfrm>
            <a:off x="4797360" y="620172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20</a:t>
            </a:r>
            <a:endParaRPr b="0" sz="1800" strike="noStrike">
              <a:latin typeface="Verdana"/>
              <a:ea typeface="Verdana"/>
              <a:cs typeface="Verdana"/>
              <a:sym typeface="Verdana"/>
            </a:endParaRPr>
          </a:p>
        </p:txBody>
      </p:sp>
      <p:sp>
        <p:nvSpPr>
          <p:cNvPr id="956" name="Google Shape;956;p36"/>
          <p:cNvSpPr/>
          <p:nvPr/>
        </p:nvSpPr>
        <p:spPr>
          <a:xfrm>
            <a:off x="7868880" y="6208920"/>
            <a:ext cx="6562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100</a:t>
            </a:r>
            <a:endParaRPr b="0" sz="1800" strike="noStrike">
              <a:latin typeface="Verdana"/>
              <a:ea typeface="Verdana"/>
              <a:cs typeface="Verdana"/>
              <a:sym typeface="Verdana"/>
            </a:endParaRPr>
          </a:p>
        </p:txBody>
      </p:sp>
      <p:sp>
        <p:nvSpPr>
          <p:cNvPr id="957" name="Google Shape;957;p36"/>
          <p:cNvSpPr/>
          <p:nvPr/>
        </p:nvSpPr>
        <p:spPr>
          <a:xfrm>
            <a:off x="6932520" y="620172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60</a:t>
            </a:r>
            <a:endParaRPr b="0" sz="1800" strike="noStrike">
              <a:latin typeface="Verdana"/>
              <a:ea typeface="Verdana"/>
              <a:cs typeface="Verdana"/>
              <a:sym typeface="Verdana"/>
            </a:endParaRPr>
          </a:p>
        </p:txBody>
      </p:sp>
      <p:sp>
        <p:nvSpPr>
          <p:cNvPr id="958" name="Google Shape;958;p36"/>
          <p:cNvSpPr/>
          <p:nvPr/>
        </p:nvSpPr>
        <p:spPr>
          <a:xfrm>
            <a:off x="3842280" y="6609600"/>
            <a:ext cx="239220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Period (days)‏</a:t>
            </a:r>
            <a:endParaRPr b="0" sz="2650" strike="noStrike">
              <a:latin typeface="Verdana"/>
              <a:ea typeface="Verdana"/>
              <a:cs typeface="Verdana"/>
              <a:sym typeface="Verdana"/>
            </a:endParaRPr>
          </a:p>
        </p:txBody>
      </p:sp>
      <p:sp>
        <p:nvSpPr>
          <p:cNvPr id="959" name="Google Shape;959;p36"/>
          <p:cNvSpPr/>
          <p:nvPr/>
        </p:nvSpPr>
        <p:spPr>
          <a:xfrm rot="-5400000">
            <a:off x="-678960" y="3273840"/>
            <a:ext cx="31737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I-band magnitude</a:t>
            </a:r>
            <a:endParaRPr b="0" sz="2650" strike="noStrike">
              <a:latin typeface="Verdana"/>
              <a:ea typeface="Verdana"/>
              <a:cs typeface="Verdana"/>
              <a:sym typeface="Verdana"/>
            </a:endParaRPr>
          </a:p>
        </p:txBody>
      </p:sp>
      <p:sp>
        <p:nvSpPr>
          <p:cNvPr id="960" name="Google Shape;960;p36"/>
          <p:cNvSpPr/>
          <p:nvPr/>
        </p:nvSpPr>
        <p:spPr>
          <a:xfrm>
            <a:off x="1748160" y="6196680"/>
            <a:ext cx="33912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4</a:t>
            </a:r>
            <a:endParaRPr b="0" sz="1800" strike="noStrike">
              <a:latin typeface="Verdana"/>
              <a:ea typeface="Verdana"/>
              <a:cs typeface="Verdana"/>
              <a:sym typeface="Verdana"/>
            </a:endParaRPr>
          </a:p>
        </p:txBody>
      </p:sp>
      <p:cxnSp>
        <p:nvCxnSpPr>
          <p:cNvPr id="961" name="Google Shape;961;p36"/>
          <p:cNvCxnSpPr/>
          <p:nvPr/>
        </p:nvCxnSpPr>
        <p:spPr>
          <a:xfrm flipH="1" rot="10800000">
            <a:off x="2705400" y="6082560"/>
            <a:ext cx="2160" cy="154080"/>
          </a:xfrm>
          <a:prstGeom prst="straightConnector1">
            <a:avLst/>
          </a:prstGeom>
          <a:noFill/>
          <a:ln cap="flat" cmpd="sng" w="31675">
            <a:solidFill>
              <a:srgbClr val="000000"/>
            </a:solidFill>
            <a:prstDash val="solid"/>
            <a:miter lim="8000"/>
            <a:headEnd len="sm" w="sm" type="none"/>
            <a:tailEnd len="sm" w="sm" type="none"/>
          </a:ln>
        </p:spPr>
      </p:cxnSp>
      <p:cxnSp>
        <p:nvCxnSpPr>
          <p:cNvPr id="962" name="Google Shape;962;p36"/>
          <p:cNvCxnSpPr/>
          <p:nvPr/>
        </p:nvCxnSpPr>
        <p:spPr>
          <a:xfrm flipH="1" rot="10800000">
            <a:off x="3701520" y="6082920"/>
            <a:ext cx="1440" cy="154080"/>
          </a:xfrm>
          <a:prstGeom prst="straightConnector1">
            <a:avLst/>
          </a:prstGeom>
          <a:noFill/>
          <a:ln cap="flat" cmpd="sng" w="31675">
            <a:solidFill>
              <a:srgbClr val="000000"/>
            </a:solidFill>
            <a:prstDash val="solid"/>
            <a:miter lim="8000"/>
            <a:headEnd len="sm" w="sm" type="none"/>
            <a:tailEnd len="sm" w="sm" type="none"/>
          </a:ln>
        </p:spPr>
      </p:cxnSp>
      <p:cxnSp>
        <p:nvCxnSpPr>
          <p:cNvPr id="963" name="Google Shape;963;p36"/>
          <p:cNvCxnSpPr/>
          <p:nvPr/>
        </p:nvCxnSpPr>
        <p:spPr>
          <a:xfrm flipH="1" rot="10800000">
            <a:off x="5050440" y="6082560"/>
            <a:ext cx="2160" cy="154080"/>
          </a:xfrm>
          <a:prstGeom prst="straightConnector1">
            <a:avLst/>
          </a:prstGeom>
          <a:noFill/>
          <a:ln cap="flat" cmpd="sng" w="31675">
            <a:solidFill>
              <a:srgbClr val="000000"/>
            </a:solidFill>
            <a:prstDash val="solid"/>
            <a:miter lim="8000"/>
            <a:headEnd len="sm" w="sm" type="none"/>
            <a:tailEnd len="sm" w="sm" type="none"/>
          </a:ln>
        </p:spPr>
      </p:cxnSp>
      <p:cxnSp>
        <p:nvCxnSpPr>
          <p:cNvPr id="964" name="Google Shape;964;p36"/>
          <p:cNvCxnSpPr/>
          <p:nvPr/>
        </p:nvCxnSpPr>
        <p:spPr>
          <a:xfrm flipH="1" rot="10800000">
            <a:off x="7192440" y="6082920"/>
            <a:ext cx="1440" cy="154080"/>
          </a:xfrm>
          <a:prstGeom prst="straightConnector1">
            <a:avLst/>
          </a:prstGeom>
          <a:noFill/>
          <a:ln cap="flat" cmpd="sng" w="31675">
            <a:solidFill>
              <a:srgbClr val="000000"/>
            </a:solidFill>
            <a:prstDash val="solid"/>
            <a:miter lim="8000"/>
            <a:headEnd len="sm" w="sm" type="none"/>
            <a:tailEnd len="sm" w="sm" type="none"/>
          </a:ln>
        </p:spPr>
      </p:cxnSp>
      <p:cxnSp>
        <p:nvCxnSpPr>
          <p:cNvPr id="965" name="Google Shape;965;p36"/>
          <p:cNvCxnSpPr/>
          <p:nvPr/>
        </p:nvCxnSpPr>
        <p:spPr>
          <a:xfrm flipH="1" rot="10800000">
            <a:off x="8190360" y="6082920"/>
            <a:ext cx="1440" cy="154080"/>
          </a:xfrm>
          <a:prstGeom prst="straightConnector1">
            <a:avLst/>
          </a:prstGeom>
          <a:noFill/>
          <a:ln cap="flat" cmpd="sng" w="31675">
            <a:solidFill>
              <a:srgbClr val="000000"/>
            </a:solidFill>
            <a:prstDash val="solid"/>
            <a:miter lim="8000"/>
            <a:headEnd len="sm" w="sm" type="none"/>
            <a:tailEnd len="sm" w="sm" type="none"/>
          </a:ln>
        </p:spPr>
      </p:cxnSp>
      <p:cxnSp>
        <p:nvCxnSpPr>
          <p:cNvPr id="966" name="Google Shape;966;p36"/>
          <p:cNvCxnSpPr/>
          <p:nvPr/>
        </p:nvCxnSpPr>
        <p:spPr>
          <a:xfrm flipH="1" rot="10800000">
            <a:off x="6387480" y="6086160"/>
            <a:ext cx="2160" cy="154080"/>
          </a:xfrm>
          <a:prstGeom prst="straightConnector1">
            <a:avLst/>
          </a:prstGeom>
          <a:noFill/>
          <a:ln cap="flat" cmpd="sng" w="31675">
            <a:solidFill>
              <a:srgbClr val="000000"/>
            </a:solidFill>
            <a:prstDash val="solid"/>
            <a:miter lim="8000"/>
            <a:headEnd len="sm" w="sm" type="none"/>
            <a:tailEnd len="sm" w="sm" type="none"/>
          </a:ln>
        </p:spPr>
      </p:cxnSp>
      <p:sp>
        <p:nvSpPr>
          <p:cNvPr id="967" name="Google Shape;967;p36"/>
          <p:cNvSpPr/>
          <p:nvPr/>
        </p:nvSpPr>
        <p:spPr>
          <a:xfrm>
            <a:off x="6145200" y="618588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40</a:t>
            </a:r>
            <a:endParaRPr b="0" sz="1800" strike="noStrike">
              <a:latin typeface="Verdana"/>
              <a:ea typeface="Verdana"/>
              <a:cs typeface="Verdana"/>
              <a:sym typeface="Verdana"/>
            </a:endParaRPr>
          </a:p>
        </p:txBody>
      </p:sp>
      <p:sp>
        <p:nvSpPr>
          <p:cNvPr id="968" name="Google Shape;968;p36"/>
          <p:cNvSpPr/>
          <p:nvPr/>
        </p:nvSpPr>
        <p:spPr>
          <a:xfrm>
            <a:off x="7634880" y="7187400"/>
            <a:ext cx="2349360" cy="3286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None/>
            </a:pPr>
            <a:r>
              <a:rPr b="0" lang="en-GB" sz="1600" strike="noStrike">
                <a:latin typeface="Verdana"/>
                <a:ea typeface="Verdana"/>
                <a:cs typeface="Verdana"/>
                <a:sym typeface="Verdana"/>
              </a:rPr>
              <a:t>Macri &amp; Smith (2007)‏</a:t>
            </a:r>
            <a:endParaRPr b="0" sz="1600" strike="noStrike">
              <a:latin typeface="Verdana"/>
              <a:ea typeface="Verdana"/>
              <a:cs typeface="Verdana"/>
              <a:sym typeface="Verdana"/>
            </a:endParaRPr>
          </a:p>
        </p:txBody>
      </p:sp>
      <p:grpSp>
        <p:nvGrpSpPr>
          <p:cNvPr id="969" name="Google Shape;969;p36"/>
          <p:cNvGrpSpPr/>
          <p:nvPr/>
        </p:nvGrpSpPr>
        <p:grpSpPr>
          <a:xfrm>
            <a:off x="1388520" y="1609920"/>
            <a:ext cx="669600" cy="4680360"/>
            <a:chOff x="1388520" y="1609920"/>
            <a:chExt cx="669600" cy="4680360"/>
          </a:xfrm>
        </p:grpSpPr>
        <p:grpSp>
          <p:nvGrpSpPr>
            <p:cNvPr id="970" name="Google Shape;970;p36"/>
            <p:cNvGrpSpPr/>
            <p:nvPr/>
          </p:nvGrpSpPr>
          <p:grpSpPr>
            <a:xfrm>
              <a:off x="1388520" y="4009320"/>
              <a:ext cx="667440" cy="2280960"/>
              <a:chOff x="1388520" y="4009320"/>
              <a:chExt cx="667440" cy="2280960"/>
            </a:xfrm>
          </p:grpSpPr>
          <p:sp>
            <p:nvSpPr>
              <p:cNvPr id="971" name="Google Shape;971;p36"/>
              <p:cNvSpPr/>
              <p:nvPr/>
            </p:nvSpPr>
            <p:spPr>
              <a:xfrm>
                <a:off x="1413000" y="400932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22</a:t>
                </a:r>
                <a:endParaRPr b="0" sz="1800" strike="noStrike">
                  <a:latin typeface="Verdana"/>
                  <a:ea typeface="Verdana"/>
                  <a:cs typeface="Verdana"/>
                  <a:sym typeface="Verdana"/>
                </a:endParaRPr>
              </a:p>
            </p:txBody>
          </p:sp>
          <p:sp>
            <p:nvSpPr>
              <p:cNvPr id="972" name="Google Shape;972;p36"/>
              <p:cNvSpPr/>
              <p:nvPr/>
            </p:nvSpPr>
            <p:spPr>
              <a:xfrm>
                <a:off x="1388520" y="497160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24</a:t>
                </a:r>
                <a:endParaRPr b="0" sz="1800" strike="noStrike">
                  <a:latin typeface="Verdana"/>
                  <a:ea typeface="Verdana"/>
                  <a:cs typeface="Verdana"/>
                  <a:sym typeface="Verdana"/>
                </a:endParaRPr>
              </a:p>
            </p:txBody>
          </p:sp>
          <p:sp>
            <p:nvSpPr>
              <p:cNvPr id="973" name="Google Shape;973;p36"/>
              <p:cNvSpPr/>
              <p:nvPr/>
            </p:nvSpPr>
            <p:spPr>
              <a:xfrm>
                <a:off x="1406160" y="449388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23</a:t>
                </a:r>
                <a:endParaRPr b="0" sz="1800" strike="noStrike">
                  <a:latin typeface="Verdana"/>
                  <a:ea typeface="Verdana"/>
                  <a:cs typeface="Verdana"/>
                  <a:sym typeface="Verdana"/>
                </a:endParaRPr>
              </a:p>
            </p:txBody>
          </p:sp>
          <p:sp>
            <p:nvSpPr>
              <p:cNvPr id="974" name="Google Shape;974;p36"/>
              <p:cNvSpPr/>
              <p:nvPr/>
            </p:nvSpPr>
            <p:spPr>
              <a:xfrm>
                <a:off x="1400760" y="593100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26</a:t>
                </a:r>
                <a:endParaRPr b="0" sz="1800" strike="noStrike">
                  <a:latin typeface="Verdana"/>
                  <a:ea typeface="Verdana"/>
                  <a:cs typeface="Verdana"/>
                  <a:sym typeface="Verdana"/>
                </a:endParaRPr>
              </a:p>
            </p:txBody>
          </p:sp>
          <p:cxnSp>
            <p:nvCxnSpPr>
              <p:cNvPr id="975" name="Google Shape;975;p36"/>
              <p:cNvCxnSpPr/>
              <p:nvPr/>
            </p:nvCxnSpPr>
            <p:spPr>
              <a:xfrm>
                <a:off x="1905480" y="613368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976" name="Google Shape;976;p36"/>
              <p:cNvCxnSpPr/>
              <p:nvPr/>
            </p:nvCxnSpPr>
            <p:spPr>
              <a:xfrm>
                <a:off x="1898640" y="517500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977" name="Google Shape;977;p36"/>
              <p:cNvCxnSpPr/>
              <p:nvPr/>
            </p:nvCxnSpPr>
            <p:spPr>
              <a:xfrm>
                <a:off x="1898640" y="565056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978" name="Google Shape;978;p36"/>
              <p:cNvCxnSpPr/>
              <p:nvPr/>
            </p:nvCxnSpPr>
            <p:spPr>
              <a:xfrm>
                <a:off x="1891440" y="421200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979" name="Google Shape;979;p36"/>
              <p:cNvCxnSpPr/>
              <p:nvPr/>
            </p:nvCxnSpPr>
            <p:spPr>
              <a:xfrm>
                <a:off x="1891440" y="4695120"/>
                <a:ext cx="150480" cy="2160"/>
              </a:xfrm>
              <a:prstGeom prst="straightConnector1">
                <a:avLst/>
              </a:prstGeom>
              <a:noFill/>
              <a:ln cap="flat" cmpd="sng" w="31675">
                <a:solidFill>
                  <a:srgbClr val="000000"/>
                </a:solidFill>
                <a:prstDash val="solid"/>
                <a:miter lim="8000"/>
                <a:headEnd len="sm" w="sm" type="none"/>
                <a:tailEnd len="sm" w="sm" type="none"/>
              </a:ln>
            </p:spPr>
          </p:cxnSp>
          <p:sp>
            <p:nvSpPr>
              <p:cNvPr id="980" name="Google Shape;980;p36"/>
              <p:cNvSpPr/>
              <p:nvPr/>
            </p:nvSpPr>
            <p:spPr>
              <a:xfrm>
                <a:off x="1409400" y="545976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25</a:t>
                </a:r>
                <a:endParaRPr b="0" sz="1800" strike="noStrike">
                  <a:latin typeface="Verdana"/>
                  <a:ea typeface="Verdana"/>
                  <a:cs typeface="Verdana"/>
                  <a:sym typeface="Verdana"/>
                </a:endParaRPr>
              </a:p>
            </p:txBody>
          </p:sp>
        </p:grpSp>
        <p:grpSp>
          <p:nvGrpSpPr>
            <p:cNvPr id="981" name="Google Shape;981;p36"/>
            <p:cNvGrpSpPr/>
            <p:nvPr/>
          </p:nvGrpSpPr>
          <p:grpSpPr>
            <a:xfrm>
              <a:off x="1389960" y="1609920"/>
              <a:ext cx="668160" cy="2280960"/>
              <a:chOff x="1389960" y="1609920"/>
              <a:chExt cx="668160" cy="2280960"/>
            </a:xfrm>
          </p:grpSpPr>
          <p:sp>
            <p:nvSpPr>
              <p:cNvPr id="982" name="Google Shape;982;p36"/>
              <p:cNvSpPr/>
              <p:nvPr/>
            </p:nvSpPr>
            <p:spPr>
              <a:xfrm>
                <a:off x="1414800" y="160992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22</a:t>
                </a:r>
                <a:endParaRPr b="0" sz="1800" strike="noStrike">
                  <a:latin typeface="Verdana"/>
                  <a:ea typeface="Verdana"/>
                  <a:cs typeface="Verdana"/>
                  <a:sym typeface="Verdana"/>
                </a:endParaRPr>
              </a:p>
            </p:txBody>
          </p:sp>
          <p:sp>
            <p:nvSpPr>
              <p:cNvPr id="983" name="Google Shape;983;p36"/>
              <p:cNvSpPr/>
              <p:nvPr/>
            </p:nvSpPr>
            <p:spPr>
              <a:xfrm>
                <a:off x="1389960" y="257220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24</a:t>
                </a:r>
                <a:endParaRPr b="0" sz="1800" strike="noStrike">
                  <a:latin typeface="Verdana"/>
                  <a:ea typeface="Verdana"/>
                  <a:cs typeface="Verdana"/>
                  <a:sym typeface="Verdana"/>
                </a:endParaRPr>
              </a:p>
            </p:txBody>
          </p:sp>
          <p:sp>
            <p:nvSpPr>
              <p:cNvPr id="984" name="Google Shape;984;p36"/>
              <p:cNvSpPr/>
              <p:nvPr/>
            </p:nvSpPr>
            <p:spPr>
              <a:xfrm>
                <a:off x="1407960" y="209448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23</a:t>
                </a:r>
                <a:endParaRPr b="0" sz="1800" strike="noStrike">
                  <a:latin typeface="Verdana"/>
                  <a:ea typeface="Verdana"/>
                  <a:cs typeface="Verdana"/>
                  <a:sym typeface="Verdana"/>
                </a:endParaRPr>
              </a:p>
            </p:txBody>
          </p:sp>
          <p:sp>
            <p:nvSpPr>
              <p:cNvPr id="985" name="Google Shape;985;p36"/>
              <p:cNvSpPr/>
              <p:nvPr/>
            </p:nvSpPr>
            <p:spPr>
              <a:xfrm>
                <a:off x="1402560" y="353160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26</a:t>
                </a:r>
                <a:endParaRPr b="0" sz="1800" strike="noStrike">
                  <a:latin typeface="Verdana"/>
                  <a:ea typeface="Verdana"/>
                  <a:cs typeface="Verdana"/>
                  <a:sym typeface="Verdana"/>
                </a:endParaRPr>
              </a:p>
            </p:txBody>
          </p:sp>
          <p:cxnSp>
            <p:nvCxnSpPr>
              <p:cNvPr id="986" name="Google Shape;986;p36"/>
              <p:cNvCxnSpPr/>
              <p:nvPr/>
            </p:nvCxnSpPr>
            <p:spPr>
              <a:xfrm>
                <a:off x="1907640" y="373428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987" name="Google Shape;987;p36"/>
              <p:cNvCxnSpPr/>
              <p:nvPr/>
            </p:nvCxnSpPr>
            <p:spPr>
              <a:xfrm>
                <a:off x="1900440" y="277560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988" name="Google Shape;988;p36"/>
              <p:cNvCxnSpPr/>
              <p:nvPr/>
            </p:nvCxnSpPr>
            <p:spPr>
              <a:xfrm>
                <a:off x="1900440" y="325116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989" name="Google Shape;989;p36"/>
              <p:cNvCxnSpPr/>
              <p:nvPr/>
            </p:nvCxnSpPr>
            <p:spPr>
              <a:xfrm>
                <a:off x="1893240" y="1812600"/>
                <a:ext cx="150840" cy="2160"/>
              </a:xfrm>
              <a:prstGeom prst="straightConnector1">
                <a:avLst/>
              </a:prstGeom>
              <a:noFill/>
              <a:ln cap="flat" cmpd="sng" w="31675">
                <a:solidFill>
                  <a:srgbClr val="000000"/>
                </a:solidFill>
                <a:prstDash val="solid"/>
                <a:miter lim="8000"/>
                <a:headEnd len="sm" w="sm" type="none"/>
                <a:tailEnd len="sm" w="sm" type="none"/>
              </a:ln>
            </p:spPr>
          </p:cxnSp>
          <p:cxnSp>
            <p:nvCxnSpPr>
              <p:cNvPr id="990" name="Google Shape;990;p36"/>
              <p:cNvCxnSpPr/>
              <p:nvPr/>
            </p:nvCxnSpPr>
            <p:spPr>
              <a:xfrm>
                <a:off x="1893240" y="2296080"/>
                <a:ext cx="150840" cy="1440"/>
              </a:xfrm>
              <a:prstGeom prst="straightConnector1">
                <a:avLst/>
              </a:prstGeom>
              <a:noFill/>
              <a:ln cap="flat" cmpd="sng" w="31675">
                <a:solidFill>
                  <a:srgbClr val="000000"/>
                </a:solidFill>
                <a:prstDash val="solid"/>
                <a:miter lim="8000"/>
                <a:headEnd len="sm" w="sm" type="none"/>
                <a:tailEnd len="sm" w="sm" type="none"/>
              </a:ln>
            </p:spPr>
          </p:cxnSp>
          <p:sp>
            <p:nvSpPr>
              <p:cNvPr id="991" name="Google Shape;991;p36"/>
              <p:cNvSpPr/>
              <p:nvPr/>
            </p:nvSpPr>
            <p:spPr>
              <a:xfrm>
                <a:off x="1411200" y="3060720"/>
                <a:ext cx="4978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GB" sz="1800" strike="noStrike">
                    <a:latin typeface="Verdana"/>
                    <a:ea typeface="Verdana"/>
                    <a:cs typeface="Verdana"/>
                    <a:sym typeface="Verdana"/>
                  </a:rPr>
                  <a:t>25</a:t>
                </a:r>
                <a:endParaRPr b="0" sz="1800" strike="noStrike">
                  <a:latin typeface="Verdana"/>
                  <a:ea typeface="Verdana"/>
                  <a:cs typeface="Verdana"/>
                  <a:sym typeface="Verdana"/>
                </a:endParaRPr>
              </a:p>
            </p:txBody>
          </p:sp>
        </p:grpSp>
      </p:grpSp>
      <p:cxnSp>
        <p:nvCxnSpPr>
          <p:cNvPr id="992" name="Google Shape;992;p36"/>
          <p:cNvCxnSpPr/>
          <p:nvPr/>
        </p:nvCxnSpPr>
        <p:spPr>
          <a:xfrm>
            <a:off x="8146080" y="516924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993" name="Google Shape;993;p36"/>
          <p:cNvCxnSpPr/>
          <p:nvPr/>
        </p:nvCxnSpPr>
        <p:spPr>
          <a:xfrm>
            <a:off x="8146080" y="564552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994" name="Google Shape;994;p36"/>
          <p:cNvCxnSpPr/>
          <p:nvPr/>
        </p:nvCxnSpPr>
        <p:spPr>
          <a:xfrm>
            <a:off x="8139240" y="420696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995" name="Google Shape;995;p36"/>
          <p:cNvCxnSpPr/>
          <p:nvPr/>
        </p:nvCxnSpPr>
        <p:spPr>
          <a:xfrm>
            <a:off x="8139240" y="469008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996" name="Google Shape;996;p36"/>
          <p:cNvCxnSpPr/>
          <p:nvPr/>
        </p:nvCxnSpPr>
        <p:spPr>
          <a:xfrm>
            <a:off x="8147880" y="277056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997" name="Google Shape;997;p36"/>
          <p:cNvCxnSpPr/>
          <p:nvPr/>
        </p:nvCxnSpPr>
        <p:spPr>
          <a:xfrm>
            <a:off x="8147880" y="324612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998" name="Google Shape;998;p36"/>
          <p:cNvCxnSpPr/>
          <p:nvPr/>
        </p:nvCxnSpPr>
        <p:spPr>
          <a:xfrm>
            <a:off x="8140680" y="180756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999" name="Google Shape;999;p36"/>
          <p:cNvCxnSpPr/>
          <p:nvPr/>
        </p:nvCxnSpPr>
        <p:spPr>
          <a:xfrm>
            <a:off x="8140680" y="229068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1000" name="Google Shape;1000;p36"/>
          <p:cNvCxnSpPr/>
          <p:nvPr/>
        </p:nvCxnSpPr>
        <p:spPr>
          <a:xfrm flipH="1" rot="10800000">
            <a:off x="1907640" y="3846600"/>
            <a:ext cx="6404760" cy="10440"/>
          </a:xfrm>
          <a:prstGeom prst="straightConnector1">
            <a:avLst/>
          </a:prstGeom>
          <a:noFill/>
          <a:ln cap="flat" cmpd="sng" w="31675">
            <a:solidFill>
              <a:srgbClr val="000000"/>
            </a:solidFill>
            <a:prstDash val="solid"/>
            <a:miter lim="8000"/>
            <a:headEnd len="sm" w="sm" type="none"/>
            <a:tailEnd len="sm" w="sm" type="none"/>
          </a:ln>
        </p:spPr>
      </p:cxnSp>
      <p:cxnSp>
        <p:nvCxnSpPr>
          <p:cNvPr id="1001" name="Google Shape;1001;p36"/>
          <p:cNvCxnSpPr/>
          <p:nvPr/>
        </p:nvCxnSpPr>
        <p:spPr>
          <a:xfrm flipH="1" rot="10800000">
            <a:off x="2696760" y="3778200"/>
            <a:ext cx="2160" cy="154080"/>
          </a:xfrm>
          <a:prstGeom prst="straightConnector1">
            <a:avLst/>
          </a:prstGeom>
          <a:noFill/>
          <a:ln cap="flat" cmpd="sng" w="31675">
            <a:solidFill>
              <a:srgbClr val="000000"/>
            </a:solidFill>
            <a:prstDash val="solid"/>
            <a:miter lim="8000"/>
            <a:headEnd len="sm" w="sm" type="none"/>
            <a:tailEnd len="sm" w="sm" type="none"/>
          </a:ln>
        </p:spPr>
      </p:cxnSp>
      <p:cxnSp>
        <p:nvCxnSpPr>
          <p:cNvPr id="1002" name="Google Shape;1002;p36"/>
          <p:cNvCxnSpPr/>
          <p:nvPr/>
        </p:nvCxnSpPr>
        <p:spPr>
          <a:xfrm flipH="1" rot="10800000">
            <a:off x="3699360" y="3778200"/>
            <a:ext cx="2160" cy="154080"/>
          </a:xfrm>
          <a:prstGeom prst="straightConnector1">
            <a:avLst/>
          </a:prstGeom>
          <a:noFill/>
          <a:ln cap="flat" cmpd="sng" w="31675">
            <a:solidFill>
              <a:srgbClr val="000000"/>
            </a:solidFill>
            <a:prstDash val="solid"/>
            <a:miter lim="8000"/>
            <a:headEnd len="sm" w="sm" type="none"/>
            <a:tailEnd len="sm" w="sm" type="none"/>
          </a:ln>
        </p:spPr>
      </p:cxnSp>
      <p:cxnSp>
        <p:nvCxnSpPr>
          <p:cNvPr id="1003" name="Google Shape;1003;p36"/>
          <p:cNvCxnSpPr/>
          <p:nvPr/>
        </p:nvCxnSpPr>
        <p:spPr>
          <a:xfrm flipH="1" rot="10800000">
            <a:off x="5048640" y="3778200"/>
            <a:ext cx="1440" cy="154080"/>
          </a:xfrm>
          <a:prstGeom prst="straightConnector1">
            <a:avLst/>
          </a:prstGeom>
          <a:noFill/>
          <a:ln cap="flat" cmpd="sng" w="31675">
            <a:solidFill>
              <a:srgbClr val="000000"/>
            </a:solidFill>
            <a:prstDash val="solid"/>
            <a:miter lim="8000"/>
            <a:headEnd len="sm" w="sm" type="none"/>
            <a:tailEnd len="sm" w="sm" type="none"/>
          </a:ln>
        </p:spPr>
      </p:cxnSp>
      <p:cxnSp>
        <p:nvCxnSpPr>
          <p:cNvPr id="1004" name="Google Shape;1004;p36"/>
          <p:cNvCxnSpPr/>
          <p:nvPr/>
        </p:nvCxnSpPr>
        <p:spPr>
          <a:xfrm flipH="1" rot="10800000">
            <a:off x="7204680" y="3778200"/>
            <a:ext cx="1440" cy="154080"/>
          </a:xfrm>
          <a:prstGeom prst="straightConnector1">
            <a:avLst/>
          </a:prstGeom>
          <a:noFill/>
          <a:ln cap="flat" cmpd="sng" w="31675">
            <a:solidFill>
              <a:srgbClr val="000000"/>
            </a:solidFill>
            <a:prstDash val="solid"/>
            <a:miter lim="8000"/>
            <a:headEnd len="sm" w="sm" type="none"/>
            <a:tailEnd len="sm" w="sm" type="none"/>
          </a:ln>
        </p:spPr>
      </p:cxnSp>
      <p:cxnSp>
        <p:nvCxnSpPr>
          <p:cNvPr id="1005" name="Google Shape;1005;p36"/>
          <p:cNvCxnSpPr/>
          <p:nvPr/>
        </p:nvCxnSpPr>
        <p:spPr>
          <a:xfrm flipH="1" rot="10800000">
            <a:off x="8199000" y="3778200"/>
            <a:ext cx="1440" cy="154080"/>
          </a:xfrm>
          <a:prstGeom prst="straightConnector1">
            <a:avLst/>
          </a:prstGeom>
          <a:noFill/>
          <a:ln cap="flat" cmpd="sng" w="31675">
            <a:solidFill>
              <a:srgbClr val="000000"/>
            </a:solidFill>
            <a:prstDash val="solid"/>
            <a:miter lim="8000"/>
            <a:headEnd len="sm" w="sm" type="none"/>
            <a:tailEnd len="sm" w="sm" type="none"/>
          </a:ln>
        </p:spPr>
      </p:cxnSp>
      <p:cxnSp>
        <p:nvCxnSpPr>
          <p:cNvPr id="1006" name="Google Shape;1006;p36"/>
          <p:cNvCxnSpPr/>
          <p:nvPr/>
        </p:nvCxnSpPr>
        <p:spPr>
          <a:xfrm flipH="1" rot="10800000">
            <a:off x="6396480" y="3781440"/>
            <a:ext cx="1440" cy="154080"/>
          </a:xfrm>
          <a:prstGeom prst="straightConnector1">
            <a:avLst/>
          </a:prstGeom>
          <a:noFill/>
          <a:ln cap="flat" cmpd="sng" w="31675">
            <a:solidFill>
              <a:srgbClr val="000000"/>
            </a:solidFill>
            <a:prstDash val="solid"/>
            <a:miter lim="8000"/>
            <a:headEnd len="sm" w="sm" type="none"/>
            <a:tailEnd len="sm" w="sm" type="none"/>
          </a:ln>
        </p:spPr>
      </p:cxnSp>
      <p:grpSp>
        <p:nvGrpSpPr>
          <p:cNvPr id="1007" name="Google Shape;1007;p36"/>
          <p:cNvGrpSpPr/>
          <p:nvPr/>
        </p:nvGrpSpPr>
        <p:grpSpPr>
          <a:xfrm>
            <a:off x="2005560" y="1620000"/>
            <a:ext cx="1700640" cy="565560"/>
            <a:chOff x="2005560" y="1620000"/>
            <a:chExt cx="1700640" cy="565560"/>
          </a:xfrm>
        </p:grpSpPr>
        <p:sp>
          <p:nvSpPr>
            <p:cNvPr id="1008" name="Google Shape;1008;p36"/>
            <p:cNvSpPr/>
            <p:nvPr/>
          </p:nvSpPr>
          <p:spPr>
            <a:xfrm>
              <a:off x="2284920" y="1623600"/>
              <a:ext cx="1421280" cy="511560"/>
            </a:xfrm>
            <a:custGeom>
              <a:rect b="b" l="l" r="r" t="t"/>
              <a:pathLst>
                <a:path extrusionOk="0" h="21600" w="21600">
                  <a:moveTo>
                    <a:pt x="0" y="0"/>
                  </a:moveTo>
                  <a:lnTo>
                    <a:pt x="21600" y="0"/>
                  </a:lnTo>
                  <a:lnTo>
                    <a:pt x="21600" y="21600"/>
                  </a:lnTo>
                  <a:lnTo>
                    <a:pt x="0" y="21600"/>
                  </a:lnTo>
                  <a:lnTo>
                    <a:pt x="0" y="0"/>
                  </a:lnTo>
                  <a:close/>
                </a:path>
              </a:pathLst>
            </a:custGeom>
            <a:solidFill>
              <a:srgbClr val="FFFFFF"/>
            </a:solid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solidFill>
                    <a:srgbClr val="000000"/>
                  </a:solidFill>
                  <a:latin typeface="Verdana"/>
                  <a:ea typeface="Verdana"/>
                  <a:cs typeface="Verdana"/>
                  <a:sym typeface="Verdana"/>
                </a:rPr>
                <a:t>HST/ACS WFC</a:t>
              </a:r>
              <a:endParaRPr b="0" sz="140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1400" strike="noStrike">
                  <a:solidFill>
                    <a:srgbClr val="000000"/>
                  </a:solidFill>
                  <a:latin typeface="Verdana"/>
                  <a:ea typeface="Verdana"/>
                  <a:cs typeface="Verdana"/>
                  <a:sym typeface="Verdana"/>
                </a:rPr>
                <a:t>Gemini/GMOS</a:t>
              </a:r>
              <a:endParaRPr b="0" sz="1400" strike="noStrike">
                <a:latin typeface="Verdana"/>
                <a:ea typeface="Verdana"/>
                <a:cs typeface="Verdana"/>
                <a:sym typeface="Verdana"/>
              </a:endParaRPr>
            </a:p>
          </p:txBody>
        </p:sp>
        <p:sp>
          <p:nvSpPr>
            <p:cNvPr id="1009" name="Google Shape;1009;p36"/>
            <p:cNvSpPr/>
            <p:nvPr/>
          </p:nvSpPr>
          <p:spPr>
            <a:xfrm>
              <a:off x="2005560" y="1620000"/>
              <a:ext cx="290520" cy="56556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6"/>
            <p:cNvSpPr/>
            <p:nvPr/>
          </p:nvSpPr>
          <p:spPr>
            <a:xfrm>
              <a:off x="2140200" y="1746360"/>
              <a:ext cx="80280" cy="80280"/>
            </a:xfrm>
            <a:prstGeom prst="ellipse">
              <a:avLst/>
            </a:prstGeom>
            <a:no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6"/>
            <p:cNvSpPr/>
            <p:nvPr/>
          </p:nvSpPr>
          <p:spPr>
            <a:xfrm>
              <a:off x="2147400" y="1991160"/>
              <a:ext cx="80280" cy="80640"/>
            </a:xfrm>
            <a:prstGeom prst="ellipse">
              <a:avLst/>
            </a:prstGeom>
            <a:solidFill>
              <a:srgbClr val="CD0202"/>
            </a:solidFill>
            <a:ln cap="flat" cmpd="sng" w="31675">
              <a:solidFill>
                <a:srgbClr val="CD0202"/>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36"/>
          <p:cNvGrpSpPr/>
          <p:nvPr/>
        </p:nvGrpSpPr>
        <p:grpSpPr>
          <a:xfrm>
            <a:off x="2700000" y="1517040"/>
            <a:ext cx="5496480" cy="157680"/>
            <a:chOff x="2700000" y="1517040"/>
            <a:chExt cx="5496480" cy="157680"/>
          </a:xfrm>
        </p:grpSpPr>
        <p:cxnSp>
          <p:nvCxnSpPr>
            <p:cNvPr id="1013" name="Google Shape;1013;p36"/>
            <p:cNvCxnSpPr/>
            <p:nvPr/>
          </p:nvCxnSpPr>
          <p:spPr>
            <a:xfrm flipH="1" rot="10800000">
              <a:off x="2700000" y="1517040"/>
              <a:ext cx="2160" cy="154080"/>
            </a:xfrm>
            <a:prstGeom prst="straightConnector1">
              <a:avLst/>
            </a:prstGeom>
            <a:noFill/>
            <a:ln cap="flat" cmpd="sng" w="31675">
              <a:solidFill>
                <a:srgbClr val="000000"/>
              </a:solidFill>
              <a:prstDash val="solid"/>
              <a:miter lim="8000"/>
              <a:headEnd len="sm" w="sm" type="none"/>
              <a:tailEnd len="sm" w="sm" type="none"/>
            </a:ln>
          </p:spPr>
        </p:cxnSp>
        <p:cxnSp>
          <p:nvCxnSpPr>
            <p:cNvPr id="1014" name="Google Shape;1014;p36"/>
            <p:cNvCxnSpPr/>
            <p:nvPr/>
          </p:nvCxnSpPr>
          <p:spPr>
            <a:xfrm flipH="1" rot="10800000">
              <a:off x="3695400" y="1517040"/>
              <a:ext cx="2160" cy="154080"/>
            </a:xfrm>
            <a:prstGeom prst="straightConnector1">
              <a:avLst/>
            </a:prstGeom>
            <a:noFill/>
            <a:ln cap="flat" cmpd="sng" w="31675">
              <a:solidFill>
                <a:srgbClr val="000000"/>
              </a:solidFill>
              <a:prstDash val="solid"/>
              <a:miter lim="8000"/>
              <a:headEnd len="sm" w="sm" type="none"/>
              <a:tailEnd len="sm" w="sm" type="none"/>
            </a:ln>
          </p:spPr>
        </p:cxnSp>
        <p:cxnSp>
          <p:nvCxnSpPr>
            <p:cNvPr id="1015" name="Google Shape;1015;p36"/>
            <p:cNvCxnSpPr/>
            <p:nvPr/>
          </p:nvCxnSpPr>
          <p:spPr>
            <a:xfrm flipH="1" rot="10800000">
              <a:off x="5044680" y="1517040"/>
              <a:ext cx="2160" cy="154080"/>
            </a:xfrm>
            <a:prstGeom prst="straightConnector1">
              <a:avLst/>
            </a:prstGeom>
            <a:noFill/>
            <a:ln cap="flat" cmpd="sng" w="31675">
              <a:solidFill>
                <a:srgbClr val="000000"/>
              </a:solidFill>
              <a:prstDash val="solid"/>
              <a:miter lim="8000"/>
              <a:headEnd len="sm" w="sm" type="none"/>
              <a:tailEnd len="sm" w="sm" type="none"/>
            </a:ln>
          </p:spPr>
        </p:cxnSp>
        <p:cxnSp>
          <p:nvCxnSpPr>
            <p:cNvPr id="1016" name="Google Shape;1016;p36"/>
            <p:cNvCxnSpPr/>
            <p:nvPr/>
          </p:nvCxnSpPr>
          <p:spPr>
            <a:xfrm flipH="1" rot="10800000">
              <a:off x="7200720" y="1517040"/>
              <a:ext cx="1440" cy="154080"/>
            </a:xfrm>
            <a:prstGeom prst="straightConnector1">
              <a:avLst/>
            </a:prstGeom>
            <a:noFill/>
            <a:ln cap="flat" cmpd="sng" w="31675">
              <a:solidFill>
                <a:srgbClr val="000000"/>
              </a:solidFill>
              <a:prstDash val="solid"/>
              <a:miter lim="8000"/>
              <a:headEnd len="sm" w="sm" type="none"/>
              <a:tailEnd len="sm" w="sm" type="none"/>
            </a:ln>
          </p:spPr>
        </p:cxnSp>
        <p:cxnSp>
          <p:nvCxnSpPr>
            <p:cNvPr id="1017" name="Google Shape;1017;p36"/>
            <p:cNvCxnSpPr/>
            <p:nvPr/>
          </p:nvCxnSpPr>
          <p:spPr>
            <a:xfrm flipH="1" rot="10800000">
              <a:off x="8195040" y="1517040"/>
              <a:ext cx="1440" cy="154080"/>
            </a:xfrm>
            <a:prstGeom prst="straightConnector1">
              <a:avLst/>
            </a:prstGeom>
            <a:noFill/>
            <a:ln cap="flat" cmpd="sng" w="31675">
              <a:solidFill>
                <a:srgbClr val="000000"/>
              </a:solidFill>
              <a:prstDash val="solid"/>
              <a:miter lim="8000"/>
              <a:headEnd len="sm" w="sm" type="none"/>
              <a:tailEnd len="sm" w="sm" type="none"/>
            </a:ln>
          </p:spPr>
        </p:cxnSp>
        <p:cxnSp>
          <p:nvCxnSpPr>
            <p:cNvPr id="1018" name="Google Shape;1018;p36"/>
            <p:cNvCxnSpPr/>
            <p:nvPr/>
          </p:nvCxnSpPr>
          <p:spPr>
            <a:xfrm flipH="1" rot="10800000">
              <a:off x="6392520" y="1520640"/>
              <a:ext cx="1440" cy="154080"/>
            </a:xfrm>
            <a:prstGeom prst="straightConnector1">
              <a:avLst/>
            </a:prstGeom>
            <a:noFill/>
            <a:ln cap="flat" cmpd="sng" w="31675">
              <a:solidFill>
                <a:srgbClr val="000000"/>
              </a:solidFill>
              <a:prstDash val="solid"/>
              <a:miter lim="8000"/>
              <a:headEnd len="sm" w="sm" type="none"/>
              <a:tailEnd len="sm" w="sm" type="none"/>
            </a:ln>
          </p:spPr>
        </p:cxnSp>
      </p:grpSp>
      <p:sp>
        <p:nvSpPr>
          <p:cNvPr id="1019" name="Google Shape;1019;p36"/>
          <p:cNvSpPr/>
          <p:nvPr/>
        </p:nvSpPr>
        <p:spPr>
          <a:xfrm>
            <a:off x="7507440" y="3421080"/>
            <a:ext cx="673560" cy="32544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0" name="Google Shape;1020;p36"/>
          <p:cNvCxnSpPr/>
          <p:nvPr/>
        </p:nvCxnSpPr>
        <p:spPr>
          <a:xfrm>
            <a:off x="8154720" y="3729240"/>
            <a:ext cx="150840" cy="2160"/>
          </a:xfrm>
          <a:prstGeom prst="straightConnector1">
            <a:avLst/>
          </a:prstGeom>
          <a:noFill/>
          <a:ln cap="flat" cmpd="sng" w="31675">
            <a:solidFill>
              <a:srgbClr val="000000"/>
            </a:solidFill>
            <a:prstDash val="solid"/>
            <a:miter lim="8000"/>
            <a:headEnd len="sm" w="sm" type="none"/>
            <a:tailEnd len="sm" w="sm" type="none"/>
          </a:ln>
        </p:spPr>
      </p:cxnSp>
      <p:sp>
        <p:nvSpPr>
          <p:cNvPr id="1021" name="Google Shape;1021;p36"/>
          <p:cNvSpPr/>
          <p:nvPr/>
        </p:nvSpPr>
        <p:spPr>
          <a:xfrm>
            <a:off x="7500240" y="5830920"/>
            <a:ext cx="673920" cy="32544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2" name="Google Shape;1022;p36"/>
          <p:cNvCxnSpPr/>
          <p:nvPr/>
        </p:nvCxnSpPr>
        <p:spPr>
          <a:xfrm>
            <a:off x="8153280" y="6128640"/>
            <a:ext cx="150480" cy="1440"/>
          </a:xfrm>
          <a:prstGeom prst="straightConnector1">
            <a:avLst/>
          </a:prstGeom>
          <a:noFill/>
          <a:ln cap="flat" cmpd="sng" w="31675">
            <a:solidFill>
              <a:srgbClr val="000000"/>
            </a:solidFill>
            <a:prstDash val="solid"/>
            <a:miter lim="8000"/>
            <a:headEnd len="sm" w="sm" type="none"/>
            <a:tailEnd len="sm" w="sm" type="none"/>
          </a:ln>
        </p:spPr>
      </p:cxnSp>
      <p:sp>
        <p:nvSpPr>
          <p:cNvPr id="1023" name="Google Shape;1023;p36"/>
          <p:cNvSpPr/>
          <p:nvPr/>
        </p:nvSpPr>
        <p:spPr>
          <a:xfrm>
            <a:off x="6696000" y="3295440"/>
            <a:ext cx="139536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latin typeface="Verdana"/>
                <a:ea typeface="Verdana"/>
                <a:cs typeface="Verdana"/>
                <a:sym typeface="Verdana"/>
              </a:rPr>
              <a:t>Outer field</a:t>
            </a:r>
            <a:endParaRPr b="0" sz="1800" strike="noStrike">
              <a:latin typeface="Verdana"/>
              <a:ea typeface="Verdana"/>
              <a:cs typeface="Verdana"/>
              <a:sym typeface="Verdana"/>
            </a:endParaRPr>
          </a:p>
        </p:txBody>
      </p:sp>
      <p:sp>
        <p:nvSpPr>
          <p:cNvPr id="1024" name="Google Shape;1024;p36"/>
          <p:cNvSpPr/>
          <p:nvPr/>
        </p:nvSpPr>
        <p:spPr>
          <a:xfrm>
            <a:off x="6751800" y="5675040"/>
            <a:ext cx="133740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latin typeface="Verdana"/>
                <a:ea typeface="Verdana"/>
                <a:cs typeface="Verdana"/>
                <a:sym typeface="Verdana"/>
              </a:rPr>
              <a:t>Inner field</a:t>
            </a:r>
            <a:endParaRPr b="0" sz="1800" strike="noStrike">
              <a:latin typeface="Verdana"/>
              <a:ea typeface="Verdana"/>
              <a:cs typeface="Verdana"/>
              <a:sym typeface="Verdan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37"/>
          <p:cNvSpPr/>
          <p:nvPr/>
        </p:nvSpPr>
        <p:spPr>
          <a:xfrm>
            <a:off x="2302920" y="1812600"/>
            <a:ext cx="5655960" cy="420012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7"/>
          <p:cNvSpPr/>
          <p:nvPr/>
        </p:nvSpPr>
        <p:spPr>
          <a:xfrm>
            <a:off x="2298960" y="1828440"/>
            <a:ext cx="5656320" cy="4222800"/>
          </a:xfrm>
          <a:prstGeom prst="rect">
            <a:avLst/>
          </a:prstGeom>
          <a:noFill/>
          <a:ln cap="flat" cmpd="sng" w="63350">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 name="Google Shape;1032;p37"/>
          <p:cNvGrpSpPr/>
          <p:nvPr/>
        </p:nvGrpSpPr>
        <p:grpSpPr>
          <a:xfrm>
            <a:off x="2287440" y="2674080"/>
            <a:ext cx="202680" cy="2533680"/>
            <a:chOff x="2287440" y="2674080"/>
            <a:chExt cx="202680" cy="2533680"/>
          </a:xfrm>
        </p:grpSpPr>
        <p:cxnSp>
          <p:nvCxnSpPr>
            <p:cNvPr id="1033" name="Google Shape;1033;p37"/>
            <p:cNvCxnSpPr/>
            <p:nvPr/>
          </p:nvCxnSpPr>
          <p:spPr>
            <a:xfrm>
              <a:off x="2287440" y="5206320"/>
              <a:ext cx="201240" cy="1440"/>
            </a:xfrm>
            <a:prstGeom prst="straightConnector1">
              <a:avLst/>
            </a:prstGeom>
            <a:noFill/>
            <a:ln cap="flat" cmpd="sng" w="31675">
              <a:solidFill>
                <a:srgbClr val="000000"/>
              </a:solidFill>
              <a:prstDash val="solid"/>
              <a:miter lim="8000"/>
              <a:headEnd len="sm" w="sm" type="none"/>
              <a:tailEnd len="sm" w="sm" type="none"/>
            </a:ln>
          </p:spPr>
        </p:cxnSp>
        <p:cxnSp>
          <p:nvCxnSpPr>
            <p:cNvPr id="1034" name="Google Shape;1034;p37"/>
            <p:cNvCxnSpPr/>
            <p:nvPr/>
          </p:nvCxnSpPr>
          <p:spPr>
            <a:xfrm>
              <a:off x="2288880" y="4362480"/>
              <a:ext cx="201240" cy="2160"/>
            </a:xfrm>
            <a:prstGeom prst="straightConnector1">
              <a:avLst/>
            </a:prstGeom>
            <a:noFill/>
            <a:ln cap="flat" cmpd="sng" w="31675">
              <a:solidFill>
                <a:srgbClr val="000000"/>
              </a:solidFill>
              <a:prstDash val="solid"/>
              <a:miter lim="8000"/>
              <a:headEnd len="sm" w="sm" type="none"/>
              <a:tailEnd len="sm" w="sm" type="none"/>
            </a:ln>
          </p:spPr>
        </p:cxnSp>
        <p:cxnSp>
          <p:nvCxnSpPr>
            <p:cNvPr id="1035" name="Google Shape;1035;p37"/>
            <p:cNvCxnSpPr/>
            <p:nvPr/>
          </p:nvCxnSpPr>
          <p:spPr>
            <a:xfrm>
              <a:off x="2288880" y="3506760"/>
              <a:ext cx="201240" cy="1440"/>
            </a:xfrm>
            <a:prstGeom prst="straightConnector1">
              <a:avLst/>
            </a:prstGeom>
            <a:noFill/>
            <a:ln cap="flat" cmpd="sng" w="31675">
              <a:solidFill>
                <a:srgbClr val="000000"/>
              </a:solidFill>
              <a:prstDash val="solid"/>
              <a:miter lim="8000"/>
              <a:headEnd len="sm" w="sm" type="none"/>
              <a:tailEnd len="sm" w="sm" type="none"/>
            </a:ln>
          </p:spPr>
        </p:cxnSp>
        <p:cxnSp>
          <p:nvCxnSpPr>
            <p:cNvPr id="1036" name="Google Shape;1036;p37"/>
            <p:cNvCxnSpPr/>
            <p:nvPr/>
          </p:nvCxnSpPr>
          <p:spPr>
            <a:xfrm>
              <a:off x="2288880" y="2674080"/>
              <a:ext cx="201240" cy="1440"/>
            </a:xfrm>
            <a:prstGeom prst="straightConnector1">
              <a:avLst/>
            </a:prstGeom>
            <a:noFill/>
            <a:ln cap="flat" cmpd="sng" w="31675">
              <a:solidFill>
                <a:srgbClr val="000000"/>
              </a:solidFill>
              <a:prstDash val="solid"/>
              <a:miter lim="8000"/>
              <a:headEnd len="sm" w="sm" type="none"/>
              <a:tailEnd len="sm" w="sm" type="none"/>
            </a:ln>
          </p:spPr>
        </p:cxnSp>
      </p:grpSp>
      <p:grpSp>
        <p:nvGrpSpPr>
          <p:cNvPr id="1037" name="Google Shape;1037;p37"/>
          <p:cNvGrpSpPr/>
          <p:nvPr/>
        </p:nvGrpSpPr>
        <p:grpSpPr>
          <a:xfrm>
            <a:off x="7776720" y="2663640"/>
            <a:ext cx="202680" cy="2534040"/>
            <a:chOff x="7776720" y="2663640"/>
            <a:chExt cx="202680" cy="2534040"/>
          </a:xfrm>
        </p:grpSpPr>
        <p:cxnSp>
          <p:nvCxnSpPr>
            <p:cNvPr id="1038" name="Google Shape;1038;p37"/>
            <p:cNvCxnSpPr/>
            <p:nvPr/>
          </p:nvCxnSpPr>
          <p:spPr>
            <a:xfrm>
              <a:off x="7776720" y="5195520"/>
              <a:ext cx="201240" cy="2160"/>
            </a:xfrm>
            <a:prstGeom prst="straightConnector1">
              <a:avLst/>
            </a:prstGeom>
            <a:noFill/>
            <a:ln cap="flat" cmpd="sng" w="31675">
              <a:solidFill>
                <a:srgbClr val="000000"/>
              </a:solidFill>
              <a:prstDash val="solid"/>
              <a:miter lim="8000"/>
              <a:headEnd len="sm" w="sm" type="none"/>
              <a:tailEnd len="sm" w="sm" type="none"/>
            </a:ln>
          </p:spPr>
        </p:cxnSp>
        <p:cxnSp>
          <p:nvCxnSpPr>
            <p:cNvPr id="1039" name="Google Shape;1039;p37"/>
            <p:cNvCxnSpPr/>
            <p:nvPr/>
          </p:nvCxnSpPr>
          <p:spPr>
            <a:xfrm>
              <a:off x="7778160" y="4352040"/>
              <a:ext cx="201240" cy="1440"/>
            </a:xfrm>
            <a:prstGeom prst="straightConnector1">
              <a:avLst/>
            </a:prstGeom>
            <a:noFill/>
            <a:ln cap="flat" cmpd="sng" w="31675">
              <a:solidFill>
                <a:srgbClr val="000000"/>
              </a:solidFill>
              <a:prstDash val="solid"/>
              <a:miter lim="8000"/>
              <a:headEnd len="sm" w="sm" type="none"/>
              <a:tailEnd len="sm" w="sm" type="none"/>
            </a:ln>
          </p:spPr>
        </p:cxnSp>
        <p:cxnSp>
          <p:nvCxnSpPr>
            <p:cNvPr id="1040" name="Google Shape;1040;p37"/>
            <p:cNvCxnSpPr/>
            <p:nvPr/>
          </p:nvCxnSpPr>
          <p:spPr>
            <a:xfrm>
              <a:off x="7778160" y="3496320"/>
              <a:ext cx="201240" cy="1440"/>
            </a:xfrm>
            <a:prstGeom prst="straightConnector1">
              <a:avLst/>
            </a:prstGeom>
            <a:noFill/>
            <a:ln cap="flat" cmpd="sng" w="31675">
              <a:solidFill>
                <a:srgbClr val="000000"/>
              </a:solidFill>
              <a:prstDash val="solid"/>
              <a:miter lim="8000"/>
              <a:headEnd len="sm" w="sm" type="none"/>
              <a:tailEnd len="sm" w="sm" type="none"/>
            </a:ln>
          </p:spPr>
        </p:cxnSp>
        <p:cxnSp>
          <p:nvCxnSpPr>
            <p:cNvPr id="1041" name="Google Shape;1041;p37"/>
            <p:cNvCxnSpPr/>
            <p:nvPr/>
          </p:nvCxnSpPr>
          <p:spPr>
            <a:xfrm>
              <a:off x="7778160" y="2663640"/>
              <a:ext cx="201240" cy="1440"/>
            </a:xfrm>
            <a:prstGeom prst="straightConnector1">
              <a:avLst/>
            </a:prstGeom>
            <a:noFill/>
            <a:ln cap="flat" cmpd="sng" w="31675">
              <a:solidFill>
                <a:srgbClr val="000000"/>
              </a:solidFill>
              <a:prstDash val="solid"/>
              <a:miter lim="8000"/>
              <a:headEnd len="sm" w="sm" type="none"/>
              <a:tailEnd len="sm" w="sm" type="none"/>
            </a:ln>
          </p:spPr>
        </p:cxnSp>
      </p:grpSp>
      <p:grpSp>
        <p:nvGrpSpPr>
          <p:cNvPr id="1042" name="Google Shape;1042;p37"/>
          <p:cNvGrpSpPr/>
          <p:nvPr/>
        </p:nvGrpSpPr>
        <p:grpSpPr>
          <a:xfrm>
            <a:off x="3004560" y="1819800"/>
            <a:ext cx="4268520" cy="203400"/>
            <a:chOff x="3004560" y="1819800"/>
            <a:chExt cx="4268520" cy="203400"/>
          </a:xfrm>
        </p:grpSpPr>
        <p:cxnSp>
          <p:nvCxnSpPr>
            <p:cNvPr id="1043" name="Google Shape;1043;p37"/>
            <p:cNvCxnSpPr/>
            <p:nvPr/>
          </p:nvCxnSpPr>
          <p:spPr>
            <a:xfrm>
              <a:off x="3715200" y="1819800"/>
              <a:ext cx="1440" cy="201240"/>
            </a:xfrm>
            <a:prstGeom prst="straightConnector1">
              <a:avLst/>
            </a:prstGeom>
            <a:noFill/>
            <a:ln cap="flat" cmpd="sng" w="31675">
              <a:solidFill>
                <a:srgbClr val="000000"/>
              </a:solidFill>
              <a:prstDash val="solid"/>
              <a:miter lim="8000"/>
              <a:headEnd len="sm" w="sm" type="none"/>
              <a:tailEnd len="sm" w="sm" type="none"/>
            </a:ln>
          </p:spPr>
        </p:cxnSp>
        <p:cxnSp>
          <p:nvCxnSpPr>
            <p:cNvPr id="1044" name="Google Shape;1044;p37"/>
            <p:cNvCxnSpPr/>
            <p:nvPr/>
          </p:nvCxnSpPr>
          <p:spPr>
            <a:xfrm>
              <a:off x="4421880" y="1821960"/>
              <a:ext cx="2160" cy="201240"/>
            </a:xfrm>
            <a:prstGeom prst="straightConnector1">
              <a:avLst/>
            </a:prstGeom>
            <a:noFill/>
            <a:ln cap="flat" cmpd="sng" w="31675">
              <a:solidFill>
                <a:srgbClr val="000000"/>
              </a:solidFill>
              <a:prstDash val="solid"/>
              <a:miter lim="8000"/>
              <a:headEnd len="sm" w="sm" type="none"/>
              <a:tailEnd len="sm" w="sm" type="none"/>
            </a:ln>
          </p:spPr>
        </p:cxnSp>
        <p:cxnSp>
          <p:nvCxnSpPr>
            <p:cNvPr id="1045" name="Google Shape;1045;p37"/>
            <p:cNvCxnSpPr/>
            <p:nvPr/>
          </p:nvCxnSpPr>
          <p:spPr>
            <a:xfrm>
              <a:off x="5141520" y="1821960"/>
              <a:ext cx="1440" cy="201240"/>
            </a:xfrm>
            <a:prstGeom prst="straightConnector1">
              <a:avLst/>
            </a:prstGeom>
            <a:noFill/>
            <a:ln cap="flat" cmpd="sng" w="31675">
              <a:solidFill>
                <a:srgbClr val="000000"/>
              </a:solidFill>
              <a:prstDash val="solid"/>
              <a:miter lim="8000"/>
              <a:headEnd len="sm" w="sm" type="none"/>
              <a:tailEnd len="sm" w="sm" type="none"/>
            </a:ln>
          </p:spPr>
        </p:cxnSp>
        <p:cxnSp>
          <p:nvCxnSpPr>
            <p:cNvPr id="1046" name="Google Shape;1046;p37"/>
            <p:cNvCxnSpPr/>
            <p:nvPr/>
          </p:nvCxnSpPr>
          <p:spPr>
            <a:xfrm>
              <a:off x="5848200" y="1821960"/>
              <a:ext cx="2160" cy="201240"/>
            </a:xfrm>
            <a:prstGeom prst="straightConnector1">
              <a:avLst/>
            </a:prstGeom>
            <a:noFill/>
            <a:ln cap="flat" cmpd="sng" w="31675">
              <a:solidFill>
                <a:srgbClr val="000000"/>
              </a:solidFill>
              <a:prstDash val="solid"/>
              <a:miter lim="8000"/>
              <a:headEnd len="sm" w="sm" type="none"/>
              <a:tailEnd len="sm" w="sm" type="none"/>
            </a:ln>
          </p:spPr>
        </p:cxnSp>
        <p:cxnSp>
          <p:nvCxnSpPr>
            <p:cNvPr id="1047" name="Google Shape;1047;p37"/>
            <p:cNvCxnSpPr/>
            <p:nvPr/>
          </p:nvCxnSpPr>
          <p:spPr>
            <a:xfrm>
              <a:off x="3004560" y="1819800"/>
              <a:ext cx="2160" cy="201240"/>
            </a:xfrm>
            <a:prstGeom prst="straightConnector1">
              <a:avLst/>
            </a:prstGeom>
            <a:noFill/>
            <a:ln cap="flat" cmpd="sng" w="31675">
              <a:solidFill>
                <a:srgbClr val="000000"/>
              </a:solidFill>
              <a:prstDash val="solid"/>
              <a:miter lim="8000"/>
              <a:headEnd len="sm" w="sm" type="none"/>
              <a:tailEnd len="sm" w="sm" type="none"/>
            </a:ln>
          </p:spPr>
        </p:cxnSp>
        <p:cxnSp>
          <p:nvCxnSpPr>
            <p:cNvPr id="1048" name="Google Shape;1048;p37"/>
            <p:cNvCxnSpPr/>
            <p:nvPr/>
          </p:nvCxnSpPr>
          <p:spPr>
            <a:xfrm>
              <a:off x="7270920" y="1821960"/>
              <a:ext cx="2160" cy="201240"/>
            </a:xfrm>
            <a:prstGeom prst="straightConnector1">
              <a:avLst/>
            </a:prstGeom>
            <a:noFill/>
            <a:ln cap="flat" cmpd="sng" w="31675">
              <a:solidFill>
                <a:srgbClr val="000000"/>
              </a:solidFill>
              <a:prstDash val="solid"/>
              <a:miter lim="8000"/>
              <a:headEnd len="sm" w="sm" type="none"/>
              <a:tailEnd len="sm" w="sm" type="none"/>
            </a:ln>
          </p:spPr>
        </p:cxnSp>
        <p:cxnSp>
          <p:nvCxnSpPr>
            <p:cNvPr id="1049" name="Google Shape;1049;p37"/>
            <p:cNvCxnSpPr/>
            <p:nvPr/>
          </p:nvCxnSpPr>
          <p:spPr>
            <a:xfrm>
              <a:off x="6560640" y="1821960"/>
              <a:ext cx="1440" cy="201240"/>
            </a:xfrm>
            <a:prstGeom prst="straightConnector1">
              <a:avLst/>
            </a:prstGeom>
            <a:noFill/>
            <a:ln cap="flat" cmpd="sng" w="31675">
              <a:solidFill>
                <a:srgbClr val="000000"/>
              </a:solidFill>
              <a:prstDash val="solid"/>
              <a:miter lim="8000"/>
              <a:headEnd len="sm" w="sm" type="none"/>
              <a:tailEnd len="sm" w="sm" type="none"/>
            </a:ln>
          </p:spPr>
        </p:cxnSp>
      </p:grpSp>
      <p:grpSp>
        <p:nvGrpSpPr>
          <p:cNvPr id="1050" name="Google Shape;1050;p37"/>
          <p:cNvGrpSpPr/>
          <p:nvPr/>
        </p:nvGrpSpPr>
        <p:grpSpPr>
          <a:xfrm>
            <a:off x="2995920" y="5843160"/>
            <a:ext cx="4268520" cy="203040"/>
            <a:chOff x="2995920" y="5843160"/>
            <a:chExt cx="4268520" cy="203040"/>
          </a:xfrm>
        </p:grpSpPr>
        <p:cxnSp>
          <p:nvCxnSpPr>
            <p:cNvPr id="1051" name="Google Shape;1051;p37"/>
            <p:cNvCxnSpPr/>
            <p:nvPr/>
          </p:nvCxnSpPr>
          <p:spPr>
            <a:xfrm>
              <a:off x="3706560" y="5843160"/>
              <a:ext cx="1440" cy="201240"/>
            </a:xfrm>
            <a:prstGeom prst="straightConnector1">
              <a:avLst/>
            </a:prstGeom>
            <a:noFill/>
            <a:ln cap="flat" cmpd="sng" w="31675">
              <a:solidFill>
                <a:srgbClr val="000000"/>
              </a:solidFill>
              <a:prstDash val="solid"/>
              <a:miter lim="8000"/>
              <a:headEnd len="sm" w="sm" type="none"/>
              <a:tailEnd len="sm" w="sm" type="none"/>
            </a:ln>
          </p:spPr>
        </p:cxnSp>
        <p:cxnSp>
          <p:nvCxnSpPr>
            <p:cNvPr id="1052" name="Google Shape;1052;p37"/>
            <p:cNvCxnSpPr/>
            <p:nvPr/>
          </p:nvCxnSpPr>
          <p:spPr>
            <a:xfrm>
              <a:off x="4413240" y="5844600"/>
              <a:ext cx="2160" cy="201600"/>
            </a:xfrm>
            <a:prstGeom prst="straightConnector1">
              <a:avLst/>
            </a:prstGeom>
            <a:noFill/>
            <a:ln cap="flat" cmpd="sng" w="31675">
              <a:solidFill>
                <a:srgbClr val="000000"/>
              </a:solidFill>
              <a:prstDash val="solid"/>
              <a:miter lim="8000"/>
              <a:headEnd len="sm" w="sm" type="none"/>
              <a:tailEnd len="sm" w="sm" type="none"/>
            </a:ln>
          </p:spPr>
        </p:cxnSp>
        <p:cxnSp>
          <p:nvCxnSpPr>
            <p:cNvPr id="1053" name="Google Shape;1053;p37"/>
            <p:cNvCxnSpPr/>
            <p:nvPr/>
          </p:nvCxnSpPr>
          <p:spPr>
            <a:xfrm>
              <a:off x="5132880" y="5844600"/>
              <a:ext cx="1440" cy="201600"/>
            </a:xfrm>
            <a:prstGeom prst="straightConnector1">
              <a:avLst/>
            </a:prstGeom>
            <a:noFill/>
            <a:ln cap="flat" cmpd="sng" w="31675">
              <a:solidFill>
                <a:srgbClr val="000000"/>
              </a:solidFill>
              <a:prstDash val="solid"/>
              <a:miter lim="8000"/>
              <a:headEnd len="sm" w="sm" type="none"/>
              <a:tailEnd len="sm" w="sm" type="none"/>
            </a:ln>
          </p:spPr>
        </p:cxnSp>
        <p:cxnSp>
          <p:nvCxnSpPr>
            <p:cNvPr id="1054" name="Google Shape;1054;p37"/>
            <p:cNvCxnSpPr/>
            <p:nvPr/>
          </p:nvCxnSpPr>
          <p:spPr>
            <a:xfrm>
              <a:off x="5839560" y="5844600"/>
              <a:ext cx="2160" cy="201600"/>
            </a:xfrm>
            <a:prstGeom prst="straightConnector1">
              <a:avLst/>
            </a:prstGeom>
            <a:noFill/>
            <a:ln cap="flat" cmpd="sng" w="31675">
              <a:solidFill>
                <a:srgbClr val="000000"/>
              </a:solidFill>
              <a:prstDash val="solid"/>
              <a:miter lim="8000"/>
              <a:headEnd len="sm" w="sm" type="none"/>
              <a:tailEnd len="sm" w="sm" type="none"/>
            </a:ln>
          </p:spPr>
        </p:cxnSp>
        <p:cxnSp>
          <p:nvCxnSpPr>
            <p:cNvPr id="1055" name="Google Shape;1055;p37"/>
            <p:cNvCxnSpPr/>
            <p:nvPr/>
          </p:nvCxnSpPr>
          <p:spPr>
            <a:xfrm>
              <a:off x="2995920" y="5843160"/>
              <a:ext cx="2160" cy="201240"/>
            </a:xfrm>
            <a:prstGeom prst="straightConnector1">
              <a:avLst/>
            </a:prstGeom>
            <a:noFill/>
            <a:ln cap="flat" cmpd="sng" w="31675">
              <a:solidFill>
                <a:srgbClr val="000000"/>
              </a:solidFill>
              <a:prstDash val="solid"/>
              <a:miter lim="8000"/>
              <a:headEnd len="sm" w="sm" type="none"/>
              <a:tailEnd len="sm" w="sm" type="none"/>
            </a:ln>
          </p:spPr>
        </p:cxnSp>
        <p:cxnSp>
          <p:nvCxnSpPr>
            <p:cNvPr id="1056" name="Google Shape;1056;p37"/>
            <p:cNvCxnSpPr/>
            <p:nvPr/>
          </p:nvCxnSpPr>
          <p:spPr>
            <a:xfrm>
              <a:off x="7262280" y="5844600"/>
              <a:ext cx="2160" cy="201600"/>
            </a:xfrm>
            <a:prstGeom prst="straightConnector1">
              <a:avLst/>
            </a:prstGeom>
            <a:noFill/>
            <a:ln cap="flat" cmpd="sng" w="31675">
              <a:solidFill>
                <a:srgbClr val="000000"/>
              </a:solidFill>
              <a:prstDash val="solid"/>
              <a:miter lim="8000"/>
              <a:headEnd len="sm" w="sm" type="none"/>
              <a:tailEnd len="sm" w="sm" type="none"/>
            </a:ln>
          </p:spPr>
        </p:cxnSp>
        <p:cxnSp>
          <p:nvCxnSpPr>
            <p:cNvPr id="1057" name="Google Shape;1057;p37"/>
            <p:cNvCxnSpPr/>
            <p:nvPr/>
          </p:nvCxnSpPr>
          <p:spPr>
            <a:xfrm>
              <a:off x="6552000" y="5844600"/>
              <a:ext cx="1440" cy="201600"/>
            </a:xfrm>
            <a:prstGeom prst="straightConnector1">
              <a:avLst/>
            </a:prstGeom>
            <a:noFill/>
            <a:ln cap="flat" cmpd="sng" w="31675">
              <a:solidFill>
                <a:srgbClr val="000000"/>
              </a:solidFill>
              <a:prstDash val="solid"/>
              <a:miter lim="8000"/>
              <a:headEnd len="sm" w="sm" type="none"/>
              <a:tailEnd len="sm" w="sm" type="none"/>
            </a:ln>
          </p:spPr>
        </p:cxnSp>
      </p:grpSp>
      <p:sp>
        <p:nvSpPr>
          <p:cNvPr id="1058" name="Google Shape;1058;p37"/>
          <p:cNvSpPr/>
          <p:nvPr/>
        </p:nvSpPr>
        <p:spPr>
          <a:xfrm>
            <a:off x="1893240" y="241452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8</a:t>
            </a:r>
            <a:endParaRPr b="0" sz="2650" strike="noStrike">
              <a:latin typeface="Verdana"/>
              <a:ea typeface="Verdana"/>
              <a:cs typeface="Verdana"/>
              <a:sym typeface="Verdana"/>
            </a:endParaRPr>
          </a:p>
        </p:txBody>
      </p:sp>
      <p:sp>
        <p:nvSpPr>
          <p:cNvPr id="1059" name="Google Shape;1059;p37"/>
          <p:cNvSpPr/>
          <p:nvPr/>
        </p:nvSpPr>
        <p:spPr>
          <a:xfrm>
            <a:off x="1893240" y="324972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6</a:t>
            </a:r>
            <a:endParaRPr b="0" sz="2650" strike="noStrike">
              <a:latin typeface="Verdana"/>
              <a:ea typeface="Verdana"/>
              <a:cs typeface="Verdana"/>
              <a:sym typeface="Verdana"/>
            </a:endParaRPr>
          </a:p>
        </p:txBody>
      </p:sp>
      <p:sp>
        <p:nvSpPr>
          <p:cNvPr id="1060" name="Google Shape;1060;p37"/>
          <p:cNvSpPr/>
          <p:nvPr/>
        </p:nvSpPr>
        <p:spPr>
          <a:xfrm>
            <a:off x="1884600" y="410724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a:t>
            </a:r>
            <a:endParaRPr b="0" sz="2650" strike="noStrike">
              <a:latin typeface="Verdana"/>
              <a:ea typeface="Verdana"/>
              <a:cs typeface="Verdana"/>
              <a:sym typeface="Verdana"/>
            </a:endParaRPr>
          </a:p>
        </p:txBody>
      </p:sp>
      <p:sp>
        <p:nvSpPr>
          <p:cNvPr id="1061" name="Google Shape;1061;p37"/>
          <p:cNvSpPr/>
          <p:nvPr/>
        </p:nvSpPr>
        <p:spPr>
          <a:xfrm>
            <a:off x="1884600" y="495396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2</a:t>
            </a:r>
            <a:endParaRPr b="0" sz="2650" strike="noStrike">
              <a:latin typeface="Verdana"/>
              <a:ea typeface="Verdana"/>
              <a:cs typeface="Verdana"/>
              <a:sym typeface="Verdana"/>
            </a:endParaRPr>
          </a:p>
        </p:txBody>
      </p:sp>
      <p:sp>
        <p:nvSpPr>
          <p:cNvPr id="1062" name="Google Shape;1062;p37"/>
          <p:cNvSpPr/>
          <p:nvPr/>
        </p:nvSpPr>
        <p:spPr>
          <a:xfrm>
            <a:off x="5563800" y="608796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8.9</a:t>
            </a:r>
            <a:endParaRPr b="0" sz="2000" strike="noStrike">
              <a:latin typeface="Verdana"/>
              <a:ea typeface="Verdana"/>
              <a:cs typeface="Verdana"/>
              <a:sym typeface="Verdana"/>
            </a:endParaRPr>
          </a:p>
        </p:txBody>
      </p:sp>
      <p:sp>
        <p:nvSpPr>
          <p:cNvPr id="1063" name="Google Shape;1063;p37"/>
          <p:cNvSpPr/>
          <p:nvPr/>
        </p:nvSpPr>
        <p:spPr>
          <a:xfrm>
            <a:off x="4837680" y="609660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8.7</a:t>
            </a:r>
            <a:endParaRPr b="0" sz="2000" strike="noStrike">
              <a:latin typeface="Verdana"/>
              <a:ea typeface="Verdana"/>
              <a:cs typeface="Verdana"/>
              <a:sym typeface="Verdana"/>
            </a:endParaRPr>
          </a:p>
        </p:txBody>
      </p:sp>
      <p:sp>
        <p:nvSpPr>
          <p:cNvPr id="1064" name="Google Shape;1064;p37"/>
          <p:cNvSpPr/>
          <p:nvPr/>
        </p:nvSpPr>
        <p:spPr>
          <a:xfrm>
            <a:off x="4128840" y="608796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8.5</a:t>
            </a:r>
            <a:endParaRPr b="0" sz="2000" strike="noStrike">
              <a:latin typeface="Verdana"/>
              <a:ea typeface="Verdana"/>
              <a:cs typeface="Verdana"/>
              <a:sym typeface="Verdana"/>
            </a:endParaRPr>
          </a:p>
        </p:txBody>
      </p:sp>
      <p:sp>
        <p:nvSpPr>
          <p:cNvPr id="1065" name="Google Shape;1065;p37"/>
          <p:cNvSpPr/>
          <p:nvPr/>
        </p:nvSpPr>
        <p:spPr>
          <a:xfrm>
            <a:off x="3417840" y="608976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8.3</a:t>
            </a:r>
            <a:endParaRPr b="0" sz="2000" strike="noStrike">
              <a:latin typeface="Verdana"/>
              <a:ea typeface="Verdana"/>
              <a:cs typeface="Verdana"/>
              <a:sym typeface="Verdana"/>
            </a:endParaRPr>
          </a:p>
        </p:txBody>
      </p:sp>
      <p:sp>
        <p:nvSpPr>
          <p:cNvPr id="1066" name="Google Shape;1066;p37"/>
          <p:cNvSpPr/>
          <p:nvPr/>
        </p:nvSpPr>
        <p:spPr>
          <a:xfrm>
            <a:off x="2698920" y="607932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8.1</a:t>
            </a:r>
            <a:endParaRPr b="0" sz="2000" strike="noStrike">
              <a:latin typeface="Verdana"/>
              <a:ea typeface="Verdana"/>
              <a:cs typeface="Verdana"/>
              <a:sym typeface="Verdana"/>
            </a:endParaRPr>
          </a:p>
        </p:txBody>
      </p:sp>
      <p:sp>
        <p:nvSpPr>
          <p:cNvPr id="1067" name="Google Shape;1067;p37"/>
          <p:cNvSpPr/>
          <p:nvPr/>
        </p:nvSpPr>
        <p:spPr>
          <a:xfrm>
            <a:off x="6247800" y="608796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9.1</a:t>
            </a:r>
            <a:endParaRPr b="0" sz="2000" strike="noStrike">
              <a:latin typeface="Verdana"/>
              <a:ea typeface="Verdana"/>
              <a:cs typeface="Verdana"/>
              <a:sym typeface="Verdana"/>
            </a:endParaRPr>
          </a:p>
        </p:txBody>
      </p:sp>
      <p:sp>
        <p:nvSpPr>
          <p:cNvPr id="1068" name="Google Shape;1068;p37"/>
          <p:cNvSpPr/>
          <p:nvPr/>
        </p:nvSpPr>
        <p:spPr>
          <a:xfrm>
            <a:off x="6972480" y="6086160"/>
            <a:ext cx="584640" cy="3895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000" strike="noStrike">
                <a:latin typeface="Verdana"/>
                <a:ea typeface="Verdana"/>
                <a:cs typeface="Verdana"/>
                <a:sym typeface="Verdana"/>
              </a:rPr>
              <a:t>9.3</a:t>
            </a:r>
            <a:endParaRPr b="0" sz="2000" strike="noStrike">
              <a:latin typeface="Verdana"/>
              <a:ea typeface="Verdana"/>
              <a:cs typeface="Verdana"/>
              <a:sym typeface="Verdana"/>
            </a:endParaRPr>
          </a:p>
        </p:txBody>
      </p:sp>
      <p:sp>
        <p:nvSpPr>
          <p:cNvPr id="1069" name="Google Shape;1069;p37"/>
          <p:cNvSpPr/>
          <p:nvPr/>
        </p:nvSpPr>
        <p:spPr>
          <a:xfrm>
            <a:off x="3255120" y="6552000"/>
            <a:ext cx="3565440" cy="5068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800" strike="noStrike">
                <a:latin typeface="Verdana"/>
                <a:ea typeface="Verdana"/>
                <a:cs typeface="Verdana"/>
                <a:sym typeface="Verdana"/>
              </a:rPr>
              <a:t>12+log (O/H) (dex)‏</a:t>
            </a:r>
            <a:endParaRPr b="0" sz="2800" strike="noStrike">
              <a:latin typeface="Verdana"/>
              <a:ea typeface="Verdana"/>
              <a:cs typeface="Verdana"/>
              <a:sym typeface="Verdana"/>
            </a:endParaRPr>
          </a:p>
        </p:txBody>
      </p:sp>
      <p:sp>
        <p:nvSpPr>
          <p:cNvPr id="1070" name="Google Shape;1070;p37"/>
          <p:cNvSpPr/>
          <p:nvPr/>
        </p:nvSpPr>
        <p:spPr>
          <a:xfrm rot="-5400000">
            <a:off x="236880" y="3679560"/>
            <a:ext cx="2416320" cy="5068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0" lang="en-GB" sz="2800" strike="noStrike">
                <a:latin typeface="Verdana"/>
                <a:ea typeface="Verdana"/>
                <a:cs typeface="Verdana"/>
                <a:sym typeface="Verdana"/>
              </a:rPr>
              <a:t># HST Fields</a:t>
            </a:r>
            <a:endParaRPr b="0" sz="2800" strike="noStrike">
              <a:latin typeface="Verdana"/>
              <a:ea typeface="Verdana"/>
              <a:cs typeface="Verdana"/>
              <a:sym typeface="Verdana"/>
            </a:endParaRPr>
          </a:p>
        </p:txBody>
      </p:sp>
      <p:sp>
        <p:nvSpPr>
          <p:cNvPr id="1071" name="Google Shape;1071;p37"/>
          <p:cNvSpPr/>
          <p:nvPr/>
        </p:nvSpPr>
        <p:spPr>
          <a:xfrm>
            <a:off x="4243680" y="3130560"/>
            <a:ext cx="300960" cy="633600"/>
          </a:xfrm>
          <a:custGeom>
            <a:rect b="b" l="l" r="r" t="t"/>
            <a:pathLst>
              <a:path extrusionOk="0" h="1762" w="838">
                <a:moveTo>
                  <a:pt x="209" y="0"/>
                </a:moveTo>
                <a:lnTo>
                  <a:pt x="209" y="1320"/>
                </a:lnTo>
                <a:lnTo>
                  <a:pt x="0" y="1320"/>
                </a:lnTo>
                <a:lnTo>
                  <a:pt x="418" y="1761"/>
                </a:lnTo>
                <a:lnTo>
                  <a:pt x="837" y="1320"/>
                </a:lnTo>
                <a:lnTo>
                  <a:pt x="627" y="1320"/>
                </a:lnTo>
                <a:lnTo>
                  <a:pt x="627" y="0"/>
                </a:lnTo>
                <a:lnTo>
                  <a:pt x="209" y="0"/>
                </a:lnTo>
              </a:path>
            </a:pathLst>
          </a:custGeom>
          <a:solidFill>
            <a:srgbClr val="000000"/>
          </a:solidFill>
          <a:ln cap="flat" cmpd="sng" w="9525">
            <a:solidFill>
              <a:srgbClr val="000000"/>
            </a:solidFill>
            <a:prstDash val="solid"/>
            <a:miter lim="8000"/>
            <a:headEnd len="sm" w="sm" type="none"/>
            <a:tailEnd len="sm" w="sm" type="none"/>
          </a:ln>
        </p:spPr>
      </p:sp>
      <p:sp>
        <p:nvSpPr>
          <p:cNvPr id="1072" name="Google Shape;1072;p37"/>
          <p:cNvSpPr/>
          <p:nvPr/>
        </p:nvSpPr>
        <p:spPr>
          <a:xfrm>
            <a:off x="3938760" y="2530080"/>
            <a:ext cx="89388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LMC</a:t>
            </a:r>
            <a:endParaRPr b="0" sz="2650" strike="noStrike">
              <a:latin typeface="Verdana"/>
              <a:ea typeface="Verdana"/>
              <a:cs typeface="Verdana"/>
              <a:sym typeface="Verdana"/>
            </a:endParaRPr>
          </a:p>
        </p:txBody>
      </p:sp>
      <p:cxnSp>
        <p:nvCxnSpPr>
          <p:cNvPr id="1073" name="Google Shape;1073;p37"/>
          <p:cNvCxnSpPr/>
          <p:nvPr/>
        </p:nvCxnSpPr>
        <p:spPr>
          <a:xfrm flipH="1" rot="10800000">
            <a:off x="7644240" y="4336200"/>
            <a:ext cx="1440" cy="1683360"/>
          </a:xfrm>
          <a:prstGeom prst="straightConnector1">
            <a:avLst/>
          </a:prstGeom>
          <a:noFill/>
          <a:ln cap="flat" cmpd="sng" w="31675">
            <a:solidFill>
              <a:srgbClr val="000000"/>
            </a:solidFill>
            <a:prstDash val="solid"/>
            <a:miter lim="8000"/>
            <a:headEnd len="sm" w="sm" type="none"/>
            <a:tailEnd len="sm" w="sm" type="none"/>
          </a:ln>
        </p:spPr>
      </p:cxnSp>
      <p:cxnSp>
        <p:nvCxnSpPr>
          <p:cNvPr id="1074" name="Google Shape;1074;p37"/>
          <p:cNvCxnSpPr/>
          <p:nvPr/>
        </p:nvCxnSpPr>
        <p:spPr>
          <a:xfrm flipH="1">
            <a:off x="6213600" y="4338360"/>
            <a:ext cx="1431360" cy="1440"/>
          </a:xfrm>
          <a:prstGeom prst="straightConnector1">
            <a:avLst/>
          </a:prstGeom>
          <a:noFill/>
          <a:ln cap="flat" cmpd="sng" w="31675">
            <a:solidFill>
              <a:srgbClr val="000000"/>
            </a:solidFill>
            <a:prstDash val="solid"/>
            <a:miter lim="8000"/>
            <a:headEnd len="sm" w="sm" type="none"/>
            <a:tailEnd len="sm" w="sm" type="none"/>
          </a:ln>
        </p:spPr>
      </p:cxnSp>
      <p:cxnSp>
        <p:nvCxnSpPr>
          <p:cNvPr id="1075" name="Google Shape;1075;p37"/>
          <p:cNvCxnSpPr/>
          <p:nvPr/>
        </p:nvCxnSpPr>
        <p:spPr>
          <a:xfrm>
            <a:off x="6215760" y="2657880"/>
            <a:ext cx="2160" cy="1680120"/>
          </a:xfrm>
          <a:prstGeom prst="straightConnector1">
            <a:avLst/>
          </a:prstGeom>
          <a:noFill/>
          <a:ln cap="flat" cmpd="sng" w="31675">
            <a:solidFill>
              <a:srgbClr val="000000"/>
            </a:solidFill>
            <a:prstDash val="solid"/>
            <a:miter lim="8000"/>
            <a:headEnd len="sm" w="sm" type="none"/>
            <a:tailEnd len="sm" w="sm" type="none"/>
          </a:ln>
        </p:spPr>
      </p:cxnSp>
      <p:cxnSp>
        <p:nvCxnSpPr>
          <p:cNvPr id="1076" name="Google Shape;1076;p37"/>
          <p:cNvCxnSpPr/>
          <p:nvPr/>
        </p:nvCxnSpPr>
        <p:spPr>
          <a:xfrm flipH="1">
            <a:off x="5457960" y="2658240"/>
            <a:ext cx="759600" cy="2160"/>
          </a:xfrm>
          <a:prstGeom prst="straightConnector1">
            <a:avLst/>
          </a:prstGeom>
          <a:noFill/>
          <a:ln cap="flat" cmpd="sng" w="31675">
            <a:solidFill>
              <a:srgbClr val="000000"/>
            </a:solidFill>
            <a:prstDash val="solid"/>
            <a:miter lim="8000"/>
            <a:headEnd len="sm" w="sm" type="none"/>
            <a:tailEnd len="sm" w="sm" type="none"/>
          </a:ln>
        </p:spPr>
      </p:cxnSp>
      <p:cxnSp>
        <p:nvCxnSpPr>
          <p:cNvPr id="1077" name="Google Shape;1077;p37"/>
          <p:cNvCxnSpPr/>
          <p:nvPr/>
        </p:nvCxnSpPr>
        <p:spPr>
          <a:xfrm flipH="1">
            <a:off x="4786200" y="3498120"/>
            <a:ext cx="675360" cy="1440"/>
          </a:xfrm>
          <a:prstGeom prst="straightConnector1">
            <a:avLst/>
          </a:prstGeom>
          <a:noFill/>
          <a:ln cap="flat" cmpd="sng" w="31675">
            <a:solidFill>
              <a:srgbClr val="000000"/>
            </a:solidFill>
            <a:prstDash val="solid"/>
            <a:miter lim="8000"/>
            <a:headEnd len="sm" w="sm" type="none"/>
            <a:tailEnd len="sm" w="sm" type="none"/>
          </a:ln>
        </p:spPr>
      </p:cxnSp>
      <p:cxnSp>
        <p:nvCxnSpPr>
          <p:cNvPr id="1078" name="Google Shape;1078;p37"/>
          <p:cNvCxnSpPr/>
          <p:nvPr/>
        </p:nvCxnSpPr>
        <p:spPr>
          <a:xfrm flipH="1">
            <a:off x="4114080" y="3918240"/>
            <a:ext cx="675360" cy="2160"/>
          </a:xfrm>
          <a:prstGeom prst="straightConnector1">
            <a:avLst/>
          </a:prstGeom>
          <a:noFill/>
          <a:ln cap="flat" cmpd="sng" w="31675">
            <a:solidFill>
              <a:srgbClr val="000000"/>
            </a:solidFill>
            <a:prstDash val="solid"/>
            <a:miter lim="8000"/>
            <a:headEnd len="sm" w="sm" type="none"/>
            <a:tailEnd len="sm" w="sm" type="none"/>
          </a:ln>
        </p:spPr>
      </p:cxnSp>
      <p:cxnSp>
        <p:nvCxnSpPr>
          <p:cNvPr id="1079" name="Google Shape;1079;p37"/>
          <p:cNvCxnSpPr/>
          <p:nvPr/>
        </p:nvCxnSpPr>
        <p:spPr>
          <a:xfrm flipH="1">
            <a:off x="3441960" y="4758120"/>
            <a:ext cx="675360" cy="1440"/>
          </a:xfrm>
          <a:prstGeom prst="straightConnector1">
            <a:avLst/>
          </a:prstGeom>
          <a:noFill/>
          <a:ln cap="flat" cmpd="sng" w="31675">
            <a:solidFill>
              <a:srgbClr val="000000"/>
            </a:solidFill>
            <a:prstDash val="solid"/>
            <a:miter lim="8000"/>
            <a:headEnd len="sm" w="sm" type="none"/>
            <a:tailEnd len="sm" w="sm" type="none"/>
          </a:ln>
        </p:spPr>
      </p:cxnSp>
      <p:cxnSp>
        <p:nvCxnSpPr>
          <p:cNvPr id="1080" name="Google Shape;1080;p37"/>
          <p:cNvCxnSpPr/>
          <p:nvPr/>
        </p:nvCxnSpPr>
        <p:spPr>
          <a:xfrm flipH="1">
            <a:off x="2685960" y="5598360"/>
            <a:ext cx="759600" cy="1440"/>
          </a:xfrm>
          <a:prstGeom prst="straightConnector1">
            <a:avLst/>
          </a:prstGeom>
          <a:noFill/>
          <a:ln cap="flat" cmpd="sng" w="31675">
            <a:solidFill>
              <a:srgbClr val="000000"/>
            </a:solidFill>
            <a:prstDash val="solid"/>
            <a:miter lim="8000"/>
            <a:headEnd len="sm" w="sm" type="none"/>
            <a:tailEnd len="sm" w="sm" type="none"/>
          </a:ln>
        </p:spPr>
      </p:cxnSp>
      <p:cxnSp>
        <p:nvCxnSpPr>
          <p:cNvPr id="1081" name="Google Shape;1081;p37"/>
          <p:cNvCxnSpPr/>
          <p:nvPr/>
        </p:nvCxnSpPr>
        <p:spPr>
          <a:xfrm>
            <a:off x="5459760" y="2657880"/>
            <a:ext cx="2160" cy="840240"/>
          </a:xfrm>
          <a:prstGeom prst="straightConnector1">
            <a:avLst/>
          </a:prstGeom>
          <a:noFill/>
          <a:ln cap="flat" cmpd="sng" w="31675">
            <a:solidFill>
              <a:srgbClr val="000000"/>
            </a:solidFill>
            <a:prstDash val="solid"/>
            <a:miter lim="8000"/>
            <a:headEnd len="sm" w="sm" type="none"/>
            <a:tailEnd len="sm" w="sm" type="none"/>
          </a:ln>
        </p:spPr>
      </p:cxnSp>
      <p:cxnSp>
        <p:nvCxnSpPr>
          <p:cNvPr id="1082" name="Google Shape;1082;p37"/>
          <p:cNvCxnSpPr/>
          <p:nvPr/>
        </p:nvCxnSpPr>
        <p:spPr>
          <a:xfrm>
            <a:off x="3443760" y="4758120"/>
            <a:ext cx="2160" cy="840240"/>
          </a:xfrm>
          <a:prstGeom prst="straightConnector1">
            <a:avLst/>
          </a:prstGeom>
          <a:noFill/>
          <a:ln cap="flat" cmpd="sng" w="31675">
            <a:solidFill>
              <a:srgbClr val="000000"/>
            </a:solidFill>
            <a:prstDash val="solid"/>
            <a:miter lim="8000"/>
            <a:headEnd len="sm" w="sm" type="none"/>
            <a:tailEnd len="sm" w="sm" type="none"/>
          </a:ln>
        </p:spPr>
      </p:cxnSp>
      <p:cxnSp>
        <p:nvCxnSpPr>
          <p:cNvPr id="1083" name="Google Shape;1083;p37"/>
          <p:cNvCxnSpPr/>
          <p:nvPr/>
        </p:nvCxnSpPr>
        <p:spPr>
          <a:xfrm>
            <a:off x="4116240" y="3917880"/>
            <a:ext cx="1440" cy="840240"/>
          </a:xfrm>
          <a:prstGeom prst="straightConnector1">
            <a:avLst/>
          </a:prstGeom>
          <a:noFill/>
          <a:ln cap="flat" cmpd="sng" w="31675">
            <a:solidFill>
              <a:srgbClr val="000000"/>
            </a:solidFill>
            <a:prstDash val="solid"/>
            <a:miter lim="8000"/>
            <a:headEnd len="sm" w="sm" type="none"/>
            <a:tailEnd len="sm" w="sm" type="none"/>
          </a:ln>
        </p:spPr>
      </p:cxnSp>
      <p:cxnSp>
        <p:nvCxnSpPr>
          <p:cNvPr id="1084" name="Google Shape;1084;p37"/>
          <p:cNvCxnSpPr/>
          <p:nvPr/>
        </p:nvCxnSpPr>
        <p:spPr>
          <a:xfrm>
            <a:off x="4788000" y="3498120"/>
            <a:ext cx="1440" cy="419760"/>
          </a:xfrm>
          <a:prstGeom prst="straightConnector1">
            <a:avLst/>
          </a:prstGeom>
          <a:noFill/>
          <a:ln cap="flat" cmpd="sng" w="31675">
            <a:solidFill>
              <a:srgbClr val="000000"/>
            </a:solidFill>
            <a:prstDash val="solid"/>
            <a:miter lim="8000"/>
            <a:headEnd len="sm" w="sm" type="none"/>
            <a:tailEnd len="sm" w="sm" type="none"/>
          </a:ln>
        </p:spPr>
      </p:cxnSp>
      <p:cxnSp>
        <p:nvCxnSpPr>
          <p:cNvPr id="1085" name="Google Shape;1085;p37"/>
          <p:cNvCxnSpPr/>
          <p:nvPr/>
        </p:nvCxnSpPr>
        <p:spPr>
          <a:xfrm>
            <a:off x="2687760" y="5598360"/>
            <a:ext cx="2160" cy="419760"/>
          </a:xfrm>
          <a:prstGeom prst="straightConnector1">
            <a:avLst/>
          </a:prstGeom>
          <a:noFill/>
          <a:ln cap="flat" cmpd="sng" w="31675">
            <a:solidFill>
              <a:srgbClr val="000000"/>
            </a:solidFill>
            <a:prstDash val="solid"/>
            <a:miter lim="8000"/>
            <a:headEnd len="sm" w="sm" type="none"/>
            <a:tailEnd len="sm" w="sm" type="none"/>
          </a:ln>
        </p:spPr>
      </p:cxnSp>
      <p:sp>
        <p:nvSpPr>
          <p:cNvPr id="1086" name="Google Shape;1086;p37"/>
          <p:cNvSpPr txBox="1"/>
          <p:nvPr/>
        </p:nvSpPr>
        <p:spPr>
          <a:xfrm>
            <a:off x="501840" y="0"/>
            <a:ext cx="906840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Metallicity Dependence</a:t>
            </a:r>
            <a:endParaRPr b="1" sz="4400" strike="noStrike">
              <a:solidFill>
                <a:srgbClr val="333333"/>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 name="Shape 1091"/>
        <p:cNvGrpSpPr/>
        <p:nvPr/>
      </p:nvGrpSpPr>
      <p:grpSpPr>
        <a:xfrm>
          <a:off x="0" y="0"/>
          <a:ext cx="0" cy="0"/>
          <a:chOff x="0" y="0"/>
          <a:chExt cx="0" cy="0"/>
        </a:xfrm>
      </p:grpSpPr>
      <p:sp>
        <p:nvSpPr>
          <p:cNvPr id="1092" name="Google Shape;1092;p38"/>
          <p:cNvSpPr txBox="1"/>
          <p:nvPr/>
        </p:nvSpPr>
        <p:spPr>
          <a:xfrm>
            <a:off x="501840" y="0"/>
            <a:ext cx="906840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Metallicity Dependence</a:t>
            </a:r>
            <a:endParaRPr b="1" sz="4400" strike="noStrike">
              <a:solidFill>
                <a:srgbClr val="333333"/>
              </a:solidFill>
              <a:latin typeface="Arial"/>
              <a:ea typeface="Arial"/>
              <a:cs typeface="Arial"/>
              <a:sym typeface="Arial"/>
            </a:endParaRPr>
          </a:p>
        </p:txBody>
      </p:sp>
      <p:sp>
        <p:nvSpPr>
          <p:cNvPr id="1093" name="Google Shape;1093;p38"/>
          <p:cNvSpPr txBox="1"/>
          <p:nvPr/>
        </p:nvSpPr>
        <p:spPr>
          <a:xfrm>
            <a:off x="-360" y="1761840"/>
            <a:ext cx="10080000" cy="5378040"/>
          </a:xfrm>
          <a:prstGeom prst="rect">
            <a:avLst/>
          </a:prstGeom>
          <a:noFill/>
          <a:ln>
            <a:noFill/>
          </a:ln>
        </p:spPr>
        <p:txBody>
          <a:bodyPr anchorCtr="0" anchor="t" bIns="46800" lIns="90000" spcFirstLastPara="1" rIns="90000" wrap="square" tIns="46800">
            <a:noAutofit/>
          </a:bodyPr>
          <a:lstStyle/>
          <a:p>
            <a:pPr indent="-341280" lvl="0" marL="341280" marR="0" rtl="0" algn="l">
              <a:lnSpc>
                <a:spcPct val="100000"/>
              </a:lnSpc>
              <a:spcBef>
                <a:spcPts val="0"/>
              </a:spcBef>
              <a:spcAft>
                <a:spcPts val="0"/>
              </a:spcAft>
              <a:buClr>
                <a:srgbClr val="000000"/>
              </a:buClr>
              <a:buSzPts val="3600"/>
              <a:buFont typeface="Arial"/>
              <a:buChar char="•"/>
            </a:pPr>
            <a:r>
              <a:rPr b="0" lang="en-GB" sz="3600" strike="noStrike">
                <a:solidFill>
                  <a:srgbClr val="000000"/>
                </a:solidFill>
                <a:latin typeface="Arial"/>
                <a:ea typeface="Arial"/>
                <a:cs typeface="Arial"/>
                <a:sym typeface="Arial"/>
              </a:rPr>
              <a:t>Due to lower metal content of Cepheids in reference galaxy (LMC) relative to HST target fields</a:t>
            </a:r>
            <a:endParaRPr b="0" sz="3600" strike="noStrike">
              <a:solidFill>
                <a:srgbClr val="000000"/>
              </a:solidFill>
              <a:latin typeface="Arial"/>
              <a:ea typeface="Arial"/>
              <a:cs typeface="Arial"/>
              <a:sym typeface="Arial"/>
            </a:endParaRPr>
          </a:p>
          <a:p>
            <a:pPr indent="-284039" lvl="1" marL="741240" marR="0" rtl="0" algn="l">
              <a:lnSpc>
                <a:spcPct val="100000"/>
              </a:lnSpc>
              <a:spcBef>
                <a:spcPts val="799"/>
              </a:spcBef>
              <a:spcAft>
                <a:spcPts val="0"/>
              </a:spcAft>
              <a:buClr>
                <a:srgbClr val="000000"/>
              </a:buClr>
              <a:buSzPts val="3200"/>
              <a:buFont typeface="Arial"/>
              <a:buChar char="–"/>
            </a:pPr>
            <a:r>
              <a:rPr b="0" i="0" lang="en-GB" sz="3200" u="none" cap="none" strike="noStrike">
                <a:solidFill>
                  <a:srgbClr val="000000"/>
                </a:solidFill>
                <a:latin typeface="Arial"/>
                <a:ea typeface="Arial"/>
                <a:cs typeface="Arial"/>
                <a:sym typeface="Arial"/>
              </a:rPr>
              <a:t>LMC: ~1/3 Z</a:t>
            </a:r>
            <a:r>
              <a:rPr b="0" baseline="-25000" i="0" lang="en-GB" sz="3200" u="none" cap="none" strike="noStrike">
                <a:solidFill>
                  <a:srgbClr val="000000"/>
                </a:solidFill>
                <a:latin typeface="Noto Sans Symbols"/>
                <a:ea typeface="Noto Sans Symbols"/>
                <a:cs typeface="Noto Sans Symbols"/>
                <a:sym typeface="Noto Sans Symbols"/>
              </a:rPr>
              <a:t>🞊</a:t>
            </a:r>
            <a:endParaRPr b="0" i="0" sz="3200" u="none" cap="none" strike="noStrike">
              <a:solidFill>
                <a:srgbClr val="000000"/>
              </a:solidFill>
              <a:latin typeface="Arial"/>
              <a:ea typeface="Arial"/>
              <a:cs typeface="Arial"/>
              <a:sym typeface="Arial"/>
            </a:endParaRPr>
          </a:p>
          <a:p>
            <a:pPr indent="-284039" lvl="1" marL="741240" marR="0" rtl="0" algn="l">
              <a:lnSpc>
                <a:spcPct val="100000"/>
              </a:lnSpc>
              <a:spcBef>
                <a:spcPts val="799"/>
              </a:spcBef>
              <a:spcAft>
                <a:spcPts val="0"/>
              </a:spcAft>
              <a:buClr>
                <a:srgbClr val="000000"/>
              </a:buClr>
              <a:buSzPts val="3200"/>
              <a:buFont typeface="Arial"/>
              <a:buChar char="–"/>
            </a:pPr>
            <a:r>
              <a:rPr b="0" i="0" lang="en-GB" sz="3200" u="none" cap="none" strike="noStrike">
                <a:solidFill>
                  <a:srgbClr val="000000"/>
                </a:solidFill>
                <a:latin typeface="Arial"/>
                <a:ea typeface="Arial"/>
                <a:cs typeface="Arial"/>
                <a:sym typeface="Arial"/>
              </a:rPr>
              <a:t>HST Cepheid Fields: ~ Z</a:t>
            </a:r>
            <a:r>
              <a:rPr b="0" baseline="-25000" i="0" lang="en-GB" sz="3200" u="none" cap="none" strike="noStrike">
                <a:solidFill>
                  <a:srgbClr val="000000"/>
                </a:solidFill>
                <a:latin typeface="Noto Sans Symbols"/>
                <a:ea typeface="Noto Sans Symbols"/>
                <a:cs typeface="Noto Sans Symbols"/>
                <a:sym typeface="Noto Sans Symbols"/>
              </a:rPr>
              <a:t>🞊</a:t>
            </a:r>
            <a:endParaRPr b="0" i="0" sz="3200" u="none" cap="none" strike="noStrike">
              <a:solidFill>
                <a:srgbClr val="000000"/>
              </a:solidFill>
              <a:latin typeface="Arial"/>
              <a:ea typeface="Arial"/>
              <a:cs typeface="Arial"/>
              <a:sym typeface="Arial"/>
            </a:endParaRPr>
          </a:p>
          <a:p>
            <a:pPr indent="-228600" lvl="0" marL="2057400" marR="0" rtl="0" algn="l">
              <a:lnSpc>
                <a:spcPct val="100000"/>
              </a:lnSpc>
              <a:spcBef>
                <a:spcPts val="697"/>
              </a:spcBef>
              <a:spcAft>
                <a:spcPts val="0"/>
              </a:spcAft>
              <a:buNone/>
            </a:pPr>
            <a:r>
              <a:t/>
            </a:r>
            <a:endParaRPr b="0" sz="3200" strike="noStrike">
              <a:solidFill>
                <a:srgbClr val="000000"/>
              </a:solidFill>
              <a:latin typeface="Arial"/>
              <a:ea typeface="Arial"/>
              <a:cs typeface="Arial"/>
              <a:sym typeface="Arial"/>
            </a:endParaRPr>
          </a:p>
          <a:p>
            <a:pPr indent="-138080" lvl="0" marL="341280" marR="0" rtl="0" algn="l">
              <a:lnSpc>
                <a:spcPct val="100000"/>
              </a:lnSpc>
              <a:spcBef>
                <a:spcPts val="899"/>
              </a:spcBef>
              <a:spcAft>
                <a:spcPts val="0"/>
              </a:spcAft>
              <a:buClr>
                <a:srgbClr val="000000"/>
              </a:buClr>
              <a:buSzPts val="3200"/>
              <a:buFont typeface="Arial"/>
              <a:buNone/>
            </a:pPr>
            <a:r>
              <a:t/>
            </a:r>
            <a:endParaRPr b="0" sz="3200" strike="noStrike">
              <a:solidFill>
                <a:srgbClr val="000000"/>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8" name="Shape 1098"/>
        <p:cNvGrpSpPr/>
        <p:nvPr/>
      </p:nvGrpSpPr>
      <p:grpSpPr>
        <a:xfrm>
          <a:off x="0" y="0"/>
          <a:ext cx="0" cy="0"/>
          <a:chOff x="0" y="0"/>
          <a:chExt cx="0" cy="0"/>
        </a:xfrm>
      </p:grpSpPr>
      <p:grpSp>
        <p:nvGrpSpPr>
          <p:cNvPr id="1099" name="Google Shape;1099;p39"/>
          <p:cNvGrpSpPr/>
          <p:nvPr/>
        </p:nvGrpSpPr>
        <p:grpSpPr>
          <a:xfrm>
            <a:off x="2089440" y="1737360"/>
            <a:ext cx="5888880" cy="4305240"/>
            <a:chOff x="2089440" y="1737360"/>
            <a:chExt cx="5888880" cy="4305240"/>
          </a:xfrm>
        </p:grpSpPr>
        <p:grpSp>
          <p:nvGrpSpPr>
            <p:cNvPr id="1100" name="Google Shape;1100;p39"/>
            <p:cNvGrpSpPr/>
            <p:nvPr/>
          </p:nvGrpSpPr>
          <p:grpSpPr>
            <a:xfrm>
              <a:off x="2089440" y="1737360"/>
              <a:ext cx="5888880" cy="4305240"/>
              <a:chOff x="2089440" y="1737360"/>
              <a:chExt cx="5888880" cy="4305240"/>
            </a:xfrm>
          </p:grpSpPr>
          <p:grpSp>
            <p:nvGrpSpPr>
              <p:cNvPr id="1101" name="Google Shape;1101;p39"/>
              <p:cNvGrpSpPr/>
              <p:nvPr/>
            </p:nvGrpSpPr>
            <p:grpSpPr>
              <a:xfrm>
                <a:off x="2089440" y="1744560"/>
                <a:ext cx="5888880" cy="4298040"/>
                <a:chOff x="2089440" y="1744560"/>
                <a:chExt cx="5888880" cy="4298040"/>
              </a:xfrm>
            </p:grpSpPr>
            <p:sp>
              <p:nvSpPr>
                <p:cNvPr id="1102" name="Google Shape;1102;p39"/>
                <p:cNvSpPr/>
                <p:nvPr/>
              </p:nvSpPr>
              <p:spPr>
                <a:xfrm>
                  <a:off x="2089440" y="1744560"/>
                  <a:ext cx="5887080" cy="4290840"/>
                </a:xfrm>
                <a:prstGeom prst="rect">
                  <a:avLst/>
                </a:prstGeom>
                <a:solidFill>
                  <a:srgbClr val="FFFFFF"/>
                </a:solid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 name="Google Shape;1103;p39"/>
                <p:cNvGrpSpPr/>
                <p:nvPr/>
              </p:nvGrpSpPr>
              <p:grpSpPr>
                <a:xfrm>
                  <a:off x="2091240" y="2227680"/>
                  <a:ext cx="154080" cy="2434680"/>
                  <a:chOff x="2091240" y="2227680"/>
                  <a:chExt cx="154080" cy="2434680"/>
                </a:xfrm>
              </p:grpSpPr>
              <p:cxnSp>
                <p:nvCxnSpPr>
                  <p:cNvPr id="1104" name="Google Shape;1104;p39"/>
                  <p:cNvCxnSpPr/>
                  <p:nvPr/>
                </p:nvCxnSpPr>
                <p:spPr>
                  <a:xfrm flipH="1">
                    <a:off x="2091240" y="466020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1105" name="Google Shape;1105;p39"/>
                  <p:cNvCxnSpPr/>
                  <p:nvPr/>
                </p:nvCxnSpPr>
                <p:spPr>
                  <a:xfrm flipH="1">
                    <a:off x="2091240" y="282060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1106" name="Google Shape;1106;p39"/>
                  <p:cNvCxnSpPr/>
                  <p:nvPr/>
                </p:nvCxnSpPr>
                <p:spPr>
                  <a:xfrm flipH="1">
                    <a:off x="2097720" y="3585960"/>
                    <a:ext cx="105120" cy="1440"/>
                  </a:xfrm>
                  <a:prstGeom prst="straightConnector1">
                    <a:avLst/>
                  </a:prstGeom>
                  <a:noFill/>
                  <a:ln cap="flat" cmpd="sng" w="31675">
                    <a:solidFill>
                      <a:srgbClr val="000000"/>
                    </a:solidFill>
                    <a:prstDash val="solid"/>
                    <a:miter lim="8000"/>
                    <a:headEnd len="sm" w="sm" type="none"/>
                    <a:tailEnd len="sm" w="sm" type="none"/>
                  </a:ln>
                </p:spPr>
              </p:cxnSp>
              <p:cxnSp>
                <p:nvCxnSpPr>
                  <p:cNvPr id="1107" name="Google Shape;1107;p39"/>
                  <p:cNvCxnSpPr/>
                  <p:nvPr/>
                </p:nvCxnSpPr>
                <p:spPr>
                  <a:xfrm flipH="1">
                    <a:off x="2099880" y="2227680"/>
                    <a:ext cx="104760" cy="1440"/>
                  </a:xfrm>
                  <a:prstGeom prst="straightConnector1">
                    <a:avLst/>
                  </a:prstGeom>
                  <a:noFill/>
                  <a:ln cap="flat" cmpd="sng" w="31675">
                    <a:solidFill>
                      <a:srgbClr val="000000"/>
                    </a:solidFill>
                    <a:prstDash val="solid"/>
                    <a:miter lim="8000"/>
                    <a:headEnd len="sm" w="sm" type="none"/>
                    <a:tailEnd len="sm" w="sm" type="none"/>
                  </a:ln>
                </p:spPr>
              </p:cxnSp>
            </p:grpSp>
            <p:cxnSp>
              <p:nvCxnSpPr>
                <p:cNvPr id="1108" name="Google Shape;1108;p39"/>
                <p:cNvCxnSpPr/>
                <p:nvPr/>
              </p:nvCxnSpPr>
              <p:spPr>
                <a:xfrm>
                  <a:off x="4861440" y="589212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1109" name="Google Shape;1109;p39"/>
                <p:cNvCxnSpPr/>
                <p:nvPr/>
              </p:nvCxnSpPr>
              <p:spPr>
                <a:xfrm>
                  <a:off x="5563440" y="58921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1110" name="Google Shape;1110;p39"/>
                <p:cNvCxnSpPr/>
                <p:nvPr/>
              </p:nvCxnSpPr>
              <p:spPr>
                <a:xfrm>
                  <a:off x="6487200" y="58921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1111" name="Google Shape;1111;p39"/>
                <p:cNvCxnSpPr/>
                <p:nvPr/>
              </p:nvCxnSpPr>
              <p:spPr>
                <a:xfrm>
                  <a:off x="2665080" y="58921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1112" name="Google Shape;1112;p39"/>
                <p:cNvCxnSpPr/>
                <p:nvPr/>
              </p:nvCxnSpPr>
              <p:spPr>
                <a:xfrm>
                  <a:off x="7757640" y="5874480"/>
                  <a:ext cx="2160" cy="150840"/>
                </a:xfrm>
                <a:prstGeom prst="straightConnector1">
                  <a:avLst/>
                </a:prstGeom>
                <a:noFill/>
                <a:ln cap="flat" cmpd="sng" w="31675">
                  <a:solidFill>
                    <a:srgbClr val="000000"/>
                  </a:solidFill>
                  <a:prstDash val="solid"/>
                  <a:miter lim="8000"/>
                  <a:headEnd len="sm" w="sm" type="none"/>
                  <a:tailEnd len="sm" w="sm" type="none"/>
                </a:ln>
              </p:spPr>
            </p:cxnSp>
            <p:grpSp>
              <p:nvGrpSpPr>
                <p:cNvPr id="1113" name="Google Shape;1113;p39"/>
                <p:cNvGrpSpPr/>
                <p:nvPr/>
              </p:nvGrpSpPr>
              <p:grpSpPr>
                <a:xfrm>
                  <a:off x="7827840" y="2222280"/>
                  <a:ext cx="150480" cy="2433960"/>
                  <a:chOff x="7827840" y="2222280"/>
                  <a:chExt cx="150480" cy="2433960"/>
                </a:xfrm>
              </p:grpSpPr>
              <p:cxnSp>
                <p:nvCxnSpPr>
                  <p:cNvPr id="1114" name="Google Shape;1114;p39"/>
                  <p:cNvCxnSpPr/>
                  <p:nvPr/>
                </p:nvCxnSpPr>
                <p:spPr>
                  <a:xfrm>
                    <a:off x="7827840" y="465480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1115" name="Google Shape;1115;p39"/>
                  <p:cNvCxnSpPr/>
                  <p:nvPr/>
                </p:nvCxnSpPr>
                <p:spPr>
                  <a:xfrm>
                    <a:off x="7827840" y="281556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1116" name="Google Shape;1116;p39"/>
                  <p:cNvCxnSpPr/>
                  <p:nvPr/>
                </p:nvCxnSpPr>
                <p:spPr>
                  <a:xfrm>
                    <a:off x="7869960" y="3580200"/>
                    <a:ext cx="101160" cy="2160"/>
                  </a:xfrm>
                  <a:prstGeom prst="straightConnector1">
                    <a:avLst/>
                  </a:prstGeom>
                  <a:noFill/>
                  <a:ln cap="flat" cmpd="sng" w="31675">
                    <a:solidFill>
                      <a:srgbClr val="000000"/>
                    </a:solidFill>
                    <a:prstDash val="solid"/>
                    <a:miter lim="8000"/>
                    <a:headEnd len="sm" w="sm" type="none"/>
                    <a:tailEnd len="sm" w="sm" type="none"/>
                  </a:ln>
                </p:spPr>
              </p:cxnSp>
              <p:cxnSp>
                <p:nvCxnSpPr>
                  <p:cNvPr id="1117" name="Google Shape;1117;p39"/>
                  <p:cNvCxnSpPr/>
                  <p:nvPr/>
                </p:nvCxnSpPr>
                <p:spPr>
                  <a:xfrm>
                    <a:off x="7867800" y="2222280"/>
                    <a:ext cx="101520" cy="2160"/>
                  </a:xfrm>
                  <a:prstGeom prst="straightConnector1">
                    <a:avLst/>
                  </a:prstGeom>
                  <a:noFill/>
                  <a:ln cap="flat" cmpd="sng" w="31675">
                    <a:solidFill>
                      <a:srgbClr val="000000"/>
                    </a:solidFill>
                    <a:prstDash val="solid"/>
                    <a:miter lim="8000"/>
                    <a:headEnd len="sm" w="sm" type="none"/>
                    <a:tailEnd len="sm" w="sm" type="none"/>
                  </a:ln>
                </p:spPr>
              </p:cxnSp>
            </p:grpSp>
            <p:cxnSp>
              <p:nvCxnSpPr>
                <p:cNvPr id="1118" name="Google Shape;1118;p39"/>
                <p:cNvCxnSpPr/>
                <p:nvPr/>
              </p:nvCxnSpPr>
              <p:spPr>
                <a:xfrm>
                  <a:off x="4856040" y="17568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1119" name="Google Shape;1119;p39"/>
                <p:cNvCxnSpPr/>
                <p:nvPr/>
              </p:nvCxnSpPr>
              <p:spPr>
                <a:xfrm>
                  <a:off x="5557680" y="1756800"/>
                  <a:ext cx="2160" cy="150840"/>
                </a:xfrm>
                <a:prstGeom prst="straightConnector1">
                  <a:avLst/>
                </a:prstGeom>
                <a:noFill/>
                <a:ln cap="flat" cmpd="sng" w="31675">
                  <a:solidFill>
                    <a:srgbClr val="000000"/>
                  </a:solidFill>
                  <a:prstDash val="solid"/>
                  <a:miter lim="8000"/>
                  <a:headEnd len="sm" w="sm" type="none"/>
                  <a:tailEnd len="sm" w="sm" type="none"/>
                </a:ln>
              </p:spPr>
            </p:cxnSp>
            <p:cxnSp>
              <p:nvCxnSpPr>
                <p:cNvPr id="1120" name="Google Shape;1120;p39"/>
                <p:cNvCxnSpPr/>
                <p:nvPr/>
              </p:nvCxnSpPr>
              <p:spPr>
                <a:xfrm>
                  <a:off x="6482160" y="17568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1121" name="Google Shape;1121;p39"/>
                <p:cNvCxnSpPr/>
                <p:nvPr/>
              </p:nvCxnSpPr>
              <p:spPr>
                <a:xfrm>
                  <a:off x="2660040" y="1756800"/>
                  <a:ext cx="1440" cy="150840"/>
                </a:xfrm>
                <a:prstGeom prst="straightConnector1">
                  <a:avLst/>
                </a:prstGeom>
                <a:noFill/>
                <a:ln cap="flat" cmpd="sng" w="31675">
                  <a:solidFill>
                    <a:srgbClr val="000000"/>
                  </a:solidFill>
                  <a:prstDash val="solid"/>
                  <a:miter lim="8000"/>
                  <a:headEnd len="sm" w="sm" type="none"/>
                  <a:tailEnd len="sm" w="sm" type="none"/>
                </a:ln>
              </p:spPr>
            </p:cxnSp>
            <p:cxnSp>
              <p:nvCxnSpPr>
                <p:cNvPr id="1122" name="Google Shape;1122;p39"/>
                <p:cNvCxnSpPr/>
                <p:nvPr/>
              </p:nvCxnSpPr>
              <p:spPr>
                <a:xfrm>
                  <a:off x="7764480" y="1751400"/>
                  <a:ext cx="1440" cy="150480"/>
                </a:xfrm>
                <a:prstGeom prst="straightConnector1">
                  <a:avLst/>
                </a:prstGeom>
                <a:noFill/>
                <a:ln cap="flat" cmpd="sng" w="31675">
                  <a:solidFill>
                    <a:srgbClr val="000000"/>
                  </a:solidFill>
                  <a:prstDash val="solid"/>
                  <a:miter lim="8000"/>
                  <a:headEnd len="sm" w="sm" type="none"/>
                  <a:tailEnd len="sm" w="sm" type="none"/>
                </a:ln>
              </p:spPr>
            </p:cxnSp>
          </p:grpSp>
          <p:grpSp>
            <p:nvGrpSpPr>
              <p:cNvPr id="1123" name="Google Shape;1123;p39"/>
              <p:cNvGrpSpPr/>
              <p:nvPr/>
            </p:nvGrpSpPr>
            <p:grpSpPr>
              <a:xfrm>
                <a:off x="2310120" y="1737360"/>
                <a:ext cx="5254920" cy="4294440"/>
                <a:chOff x="2310120" y="1737360"/>
                <a:chExt cx="5254920" cy="4294440"/>
              </a:xfrm>
            </p:grpSpPr>
            <p:sp>
              <p:nvSpPr>
                <p:cNvPr id="1124" name="Google Shape;1124;p39"/>
                <p:cNvSpPr/>
                <p:nvPr/>
              </p:nvSpPr>
              <p:spPr>
                <a:xfrm>
                  <a:off x="2310120" y="1940400"/>
                  <a:ext cx="5254920" cy="3190320"/>
                </a:xfrm>
                <a:custGeom>
                  <a:rect b="b" l="l" r="r" t="t"/>
                  <a:pathLst>
                    <a:path extrusionOk="0" h="1823" w="3003">
                      <a:moveTo>
                        <a:pt x="0" y="1659"/>
                      </a:moveTo>
                      <a:cubicBezTo>
                        <a:pt x="7" y="1644"/>
                        <a:pt x="15" y="1630"/>
                        <a:pt x="24" y="1600"/>
                      </a:cubicBezTo>
                      <a:cubicBezTo>
                        <a:pt x="33" y="1570"/>
                        <a:pt x="46" y="1522"/>
                        <a:pt x="56" y="1480"/>
                      </a:cubicBezTo>
                      <a:cubicBezTo>
                        <a:pt x="66" y="1438"/>
                        <a:pt x="72" y="1396"/>
                        <a:pt x="83" y="1350"/>
                      </a:cubicBezTo>
                      <a:cubicBezTo>
                        <a:pt x="94" y="1304"/>
                        <a:pt x="111" y="1249"/>
                        <a:pt x="125" y="1206"/>
                      </a:cubicBezTo>
                      <a:cubicBezTo>
                        <a:pt x="139" y="1163"/>
                        <a:pt x="155" y="1122"/>
                        <a:pt x="168" y="1091"/>
                      </a:cubicBezTo>
                      <a:cubicBezTo>
                        <a:pt x="181" y="1060"/>
                        <a:pt x="192" y="1045"/>
                        <a:pt x="205" y="1019"/>
                      </a:cubicBezTo>
                      <a:cubicBezTo>
                        <a:pt x="218" y="993"/>
                        <a:pt x="229" y="968"/>
                        <a:pt x="248" y="936"/>
                      </a:cubicBezTo>
                      <a:cubicBezTo>
                        <a:pt x="267" y="904"/>
                        <a:pt x="305" y="851"/>
                        <a:pt x="320" y="827"/>
                      </a:cubicBezTo>
                      <a:cubicBezTo>
                        <a:pt x="335" y="803"/>
                        <a:pt x="337" y="802"/>
                        <a:pt x="341" y="790"/>
                      </a:cubicBezTo>
                      <a:cubicBezTo>
                        <a:pt x="345" y="778"/>
                        <a:pt x="350" y="767"/>
                        <a:pt x="347" y="755"/>
                      </a:cubicBezTo>
                      <a:cubicBezTo>
                        <a:pt x="344" y="743"/>
                        <a:pt x="341" y="735"/>
                        <a:pt x="325" y="718"/>
                      </a:cubicBezTo>
                      <a:cubicBezTo>
                        <a:pt x="309" y="701"/>
                        <a:pt x="269" y="672"/>
                        <a:pt x="248" y="651"/>
                      </a:cubicBezTo>
                      <a:cubicBezTo>
                        <a:pt x="227" y="630"/>
                        <a:pt x="206" y="592"/>
                        <a:pt x="200" y="590"/>
                      </a:cubicBezTo>
                      <a:cubicBezTo>
                        <a:pt x="194" y="588"/>
                        <a:pt x="205" y="629"/>
                        <a:pt x="213" y="638"/>
                      </a:cubicBezTo>
                      <a:cubicBezTo>
                        <a:pt x="221" y="647"/>
                        <a:pt x="236" y="659"/>
                        <a:pt x="248" y="646"/>
                      </a:cubicBezTo>
                      <a:cubicBezTo>
                        <a:pt x="260" y="633"/>
                        <a:pt x="268" y="586"/>
                        <a:pt x="285" y="558"/>
                      </a:cubicBezTo>
                      <a:cubicBezTo>
                        <a:pt x="302" y="530"/>
                        <a:pt x="323" y="499"/>
                        <a:pt x="349" y="478"/>
                      </a:cubicBezTo>
                      <a:cubicBezTo>
                        <a:pt x="375" y="457"/>
                        <a:pt x="392" y="442"/>
                        <a:pt x="440" y="430"/>
                      </a:cubicBezTo>
                      <a:cubicBezTo>
                        <a:pt x="488" y="418"/>
                        <a:pt x="559" y="405"/>
                        <a:pt x="635" y="408"/>
                      </a:cubicBezTo>
                      <a:cubicBezTo>
                        <a:pt x="711" y="411"/>
                        <a:pt x="794" y="423"/>
                        <a:pt x="896" y="451"/>
                      </a:cubicBezTo>
                      <a:cubicBezTo>
                        <a:pt x="998" y="479"/>
                        <a:pt x="1128" y="527"/>
                        <a:pt x="1245" y="579"/>
                      </a:cubicBezTo>
                      <a:cubicBezTo>
                        <a:pt x="1362" y="631"/>
                        <a:pt x="1465" y="689"/>
                        <a:pt x="1597" y="766"/>
                      </a:cubicBezTo>
                      <a:cubicBezTo>
                        <a:pt x="1729" y="843"/>
                        <a:pt x="1921" y="968"/>
                        <a:pt x="2037" y="1043"/>
                      </a:cubicBezTo>
                      <a:cubicBezTo>
                        <a:pt x="2153" y="1118"/>
                        <a:pt x="2223" y="1166"/>
                        <a:pt x="2293" y="1214"/>
                      </a:cubicBezTo>
                      <a:cubicBezTo>
                        <a:pt x="2363" y="1262"/>
                        <a:pt x="2406" y="1292"/>
                        <a:pt x="2456" y="1331"/>
                      </a:cubicBezTo>
                      <a:cubicBezTo>
                        <a:pt x="2506" y="1370"/>
                        <a:pt x="2563" y="1412"/>
                        <a:pt x="2595" y="1451"/>
                      </a:cubicBezTo>
                      <a:cubicBezTo>
                        <a:pt x="2627" y="1490"/>
                        <a:pt x="2632" y="1527"/>
                        <a:pt x="2648" y="1563"/>
                      </a:cubicBezTo>
                      <a:cubicBezTo>
                        <a:pt x="2664" y="1599"/>
                        <a:pt x="2681" y="1631"/>
                        <a:pt x="2693" y="1664"/>
                      </a:cubicBezTo>
                      <a:cubicBezTo>
                        <a:pt x="2705" y="1697"/>
                        <a:pt x="2710" y="1735"/>
                        <a:pt x="2723" y="1760"/>
                      </a:cubicBezTo>
                      <a:cubicBezTo>
                        <a:pt x="2736" y="1785"/>
                        <a:pt x="2757" y="1823"/>
                        <a:pt x="2771" y="1816"/>
                      </a:cubicBezTo>
                      <a:cubicBezTo>
                        <a:pt x="2785" y="1809"/>
                        <a:pt x="2789" y="1817"/>
                        <a:pt x="2808" y="1720"/>
                      </a:cubicBezTo>
                      <a:cubicBezTo>
                        <a:pt x="2827" y="1623"/>
                        <a:pt x="2858" y="1433"/>
                        <a:pt x="2883" y="1232"/>
                      </a:cubicBezTo>
                      <a:cubicBezTo>
                        <a:pt x="2908" y="1031"/>
                        <a:pt x="2949" y="615"/>
                        <a:pt x="2960" y="512"/>
                      </a:cubicBezTo>
                      <a:cubicBezTo>
                        <a:pt x="2971" y="409"/>
                        <a:pt x="2957" y="572"/>
                        <a:pt x="2949" y="611"/>
                      </a:cubicBezTo>
                      <a:cubicBezTo>
                        <a:pt x="2941" y="650"/>
                        <a:pt x="2921" y="733"/>
                        <a:pt x="2909" y="747"/>
                      </a:cubicBezTo>
                      <a:cubicBezTo>
                        <a:pt x="2897" y="761"/>
                        <a:pt x="2890" y="727"/>
                        <a:pt x="2877" y="696"/>
                      </a:cubicBezTo>
                      <a:cubicBezTo>
                        <a:pt x="2864" y="665"/>
                        <a:pt x="2841" y="589"/>
                        <a:pt x="2832" y="558"/>
                      </a:cubicBezTo>
                      <a:cubicBezTo>
                        <a:pt x="2823" y="527"/>
                        <a:pt x="2832" y="535"/>
                        <a:pt x="2821" y="512"/>
                      </a:cubicBezTo>
                      <a:cubicBezTo>
                        <a:pt x="2810" y="489"/>
                        <a:pt x="2784" y="445"/>
                        <a:pt x="2765" y="422"/>
                      </a:cubicBezTo>
                      <a:cubicBezTo>
                        <a:pt x="2746" y="399"/>
                        <a:pt x="2739" y="392"/>
                        <a:pt x="2704" y="376"/>
                      </a:cubicBezTo>
                      <a:cubicBezTo>
                        <a:pt x="2669" y="360"/>
                        <a:pt x="2602" y="341"/>
                        <a:pt x="2555" y="326"/>
                      </a:cubicBezTo>
                      <a:cubicBezTo>
                        <a:pt x="2508" y="311"/>
                        <a:pt x="2450" y="303"/>
                        <a:pt x="2421" y="288"/>
                      </a:cubicBezTo>
                      <a:cubicBezTo>
                        <a:pt x="2392" y="273"/>
                        <a:pt x="2348" y="238"/>
                        <a:pt x="2381" y="238"/>
                      </a:cubicBezTo>
                      <a:cubicBezTo>
                        <a:pt x="2414" y="238"/>
                        <a:pt x="2558" y="268"/>
                        <a:pt x="2619" y="288"/>
                      </a:cubicBezTo>
                      <a:cubicBezTo>
                        <a:pt x="2680" y="308"/>
                        <a:pt x="2716" y="336"/>
                        <a:pt x="2744" y="358"/>
                      </a:cubicBezTo>
                      <a:cubicBezTo>
                        <a:pt x="2772" y="380"/>
                        <a:pt x="2771" y="390"/>
                        <a:pt x="2787" y="422"/>
                      </a:cubicBezTo>
                      <a:cubicBezTo>
                        <a:pt x="2803" y="454"/>
                        <a:pt x="2828" y="520"/>
                        <a:pt x="2843" y="552"/>
                      </a:cubicBezTo>
                      <a:cubicBezTo>
                        <a:pt x="2858" y="584"/>
                        <a:pt x="2863" y="617"/>
                        <a:pt x="2877" y="616"/>
                      </a:cubicBezTo>
                      <a:cubicBezTo>
                        <a:pt x="2891" y="615"/>
                        <a:pt x="2912" y="589"/>
                        <a:pt x="2925" y="544"/>
                      </a:cubicBezTo>
                      <a:cubicBezTo>
                        <a:pt x="2938" y="499"/>
                        <a:pt x="2944" y="435"/>
                        <a:pt x="2957" y="344"/>
                      </a:cubicBezTo>
                      <a:cubicBezTo>
                        <a:pt x="2970" y="253"/>
                        <a:pt x="2986" y="126"/>
                        <a:pt x="3003" y="0"/>
                      </a:cubicBezTo>
                    </a:path>
                  </a:pathLst>
                </a:custGeom>
                <a:noFill/>
                <a:ln cap="flat" cmpd="sng" w="25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 name="Google Shape;1125;p39"/>
                <p:cNvCxnSpPr/>
                <p:nvPr/>
              </p:nvCxnSpPr>
              <p:spPr>
                <a:xfrm flipH="1" rot="10800000">
                  <a:off x="6788160" y="1760400"/>
                  <a:ext cx="372960" cy="4261320"/>
                </a:xfrm>
                <a:prstGeom prst="straightConnector1">
                  <a:avLst/>
                </a:prstGeom>
                <a:noFill/>
                <a:ln cap="flat" cmpd="sng" w="25550">
                  <a:solidFill>
                    <a:srgbClr val="CD0202"/>
                  </a:solidFill>
                  <a:prstDash val="solid"/>
                  <a:miter lim="8000"/>
                  <a:headEnd len="sm" w="sm" type="none"/>
                  <a:tailEnd len="sm" w="sm" type="none"/>
                </a:ln>
              </p:spPr>
            </p:cxnSp>
            <p:cxnSp>
              <p:nvCxnSpPr>
                <p:cNvPr id="1126" name="Google Shape;1126;p39"/>
                <p:cNvCxnSpPr/>
                <p:nvPr/>
              </p:nvCxnSpPr>
              <p:spPr>
                <a:xfrm flipH="1" rot="10800000">
                  <a:off x="6494040" y="1737360"/>
                  <a:ext cx="91440" cy="4294440"/>
                </a:xfrm>
                <a:prstGeom prst="straightConnector1">
                  <a:avLst/>
                </a:prstGeom>
                <a:noFill/>
                <a:ln cap="flat" cmpd="sng" w="25550">
                  <a:solidFill>
                    <a:srgbClr val="CD0202"/>
                  </a:solidFill>
                  <a:prstDash val="solid"/>
                  <a:miter lim="8000"/>
                  <a:headEnd len="sm" w="sm" type="none"/>
                  <a:tailEnd len="sm" w="sm" type="none"/>
                </a:ln>
              </p:spPr>
            </p:cxnSp>
          </p:grpSp>
        </p:grpSp>
        <p:sp>
          <p:nvSpPr>
            <p:cNvPr id="1127" name="Google Shape;1127;p39"/>
            <p:cNvSpPr/>
            <p:nvPr/>
          </p:nvSpPr>
          <p:spPr>
            <a:xfrm>
              <a:off x="2835000" y="5228640"/>
              <a:ext cx="832680" cy="3906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latin typeface="Verdana"/>
                  <a:ea typeface="Verdana"/>
                  <a:cs typeface="Verdana"/>
                  <a:sym typeface="Verdana"/>
                </a:rPr>
                <a:t>1/3 Z</a:t>
              </a:r>
              <a:r>
                <a:rPr b="0" baseline="-25000" lang="en-GB" sz="1800" strike="noStrike">
                  <a:latin typeface="Noto Sans Symbols"/>
                  <a:ea typeface="Noto Sans Symbols"/>
                  <a:cs typeface="Noto Sans Symbols"/>
                  <a:sym typeface="Noto Sans Symbols"/>
                </a:rPr>
                <a:t>🞊</a:t>
              </a:r>
              <a:endParaRPr b="0" sz="1800" strike="noStrike">
                <a:latin typeface="Verdana"/>
                <a:ea typeface="Verdana"/>
                <a:cs typeface="Verdana"/>
                <a:sym typeface="Verdana"/>
              </a:endParaRPr>
            </a:p>
          </p:txBody>
        </p:sp>
      </p:grpSp>
      <p:grpSp>
        <p:nvGrpSpPr>
          <p:cNvPr id="1128" name="Google Shape;1128;p39"/>
          <p:cNvGrpSpPr/>
          <p:nvPr/>
        </p:nvGrpSpPr>
        <p:grpSpPr>
          <a:xfrm>
            <a:off x="2085840" y="1730160"/>
            <a:ext cx="5888880" cy="4308840"/>
            <a:chOff x="2085840" y="1730160"/>
            <a:chExt cx="5888880" cy="4308840"/>
          </a:xfrm>
        </p:grpSpPr>
        <p:grpSp>
          <p:nvGrpSpPr>
            <p:cNvPr id="1129" name="Google Shape;1129;p39"/>
            <p:cNvGrpSpPr/>
            <p:nvPr/>
          </p:nvGrpSpPr>
          <p:grpSpPr>
            <a:xfrm>
              <a:off x="2085840" y="1730160"/>
              <a:ext cx="5888880" cy="4308840"/>
              <a:chOff x="2085840" y="1730160"/>
              <a:chExt cx="5888880" cy="4308840"/>
            </a:xfrm>
          </p:grpSpPr>
          <p:grpSp>
            <p:nvGrpSpPr>
              <p:cNvPr id="1130" name="Google Shape;1130;p39"/>
              <p:cNvGrpSpPr/>
              <p:nvPr/>
            </p:nvGrpSpPr>
            <p:grpSpPr>
              <a:xfrm>
                <a:off x="2085840" y="1741320"/>
                <a:ext cx="5888880" cy="4297680"/>
                <a:chOff x="2085840" y="1741320"/>
                <a:chExt cx="5888880" cy="4297680"/>
              </a:xfrm>
            </p:grpSpPr>
            <p:sp>
              <p:nvSpPr>
                <p:cNvPr id="1131" name="Google Shape;1131;p39"/>
                <p:cNvSpPr/>
                <p:nvPr/>
              </p:nvSpPr>
              <p:spPr>
                <a:xfrm>
                  <a:off x="2085840" y="1741320"/>
                  <a:ext cx="5887080" cy="4290480"/>
                </a:xfrm>
                <a:prstGeom prst="rect">
                  <a:avLst/>
                </a:prstGeom>
                <a:solidFill>
                  <a:srgbClr val="FFFFFF"/>
                </a:solid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 name="Google Shape;1132;p39"/>
                <p:cNvGrpSpPr/>
                <p:nvPr/>
              </p:nvGrpSpPr>
              <p:grpSpPr>
                <a:xfrm>
                  <a:off x="2087640" y="2224080"/>
                  <a:ext cx="154080" cy="2434680"/>
                  <a:chOff x="2087640" y="2224080"/>
                  <a:chExt cx="154080" cy="2434680"/>
                </a:xfrm>
              </p:grpSpPr>
              <p:cxnSp>
                <p:nvCxnSpPr>
                  <p:cNvPr id="1133" name="Google Shape;1133;p39"/>
                  <p:cNvCxnSpPr/>
                  <p:nvPr/>
                </p:nvCxnSpPr>
                <p:spPr>
                  <a:xfrm flipH="1">
                    <a:off x="2087640" y="4656600"/>
                    <a:ext cx="154080" cy="2160"/>
                  </a:xfrm>
                  <a:prstGeom prst="straightConnector1">
                    <a:avLst/>
                  </a:prstGeom>
                  <a:noFill/>
                  <a:ln cap="flat" cmpd="sng" w="31675">
                    <a:solidFill>
                      <a:srgbClr val="000000"/>
                    </a:solidFill>
                    <a:prstDash val="solid"/>
                    <a:miter lim="8000"/>
                    <a:headEnd len="sm" w="sm" type="none"/>
                    <a:tailEnd len="sm" w="sm" type="none"/>
                  </a:ln>
                </p:spPr>
              </p:cxnSp>
              <p:cxnSp>
                <p:nvCxnSpPr>
                  <p:cNvPr id="1134" name="Google Shape;1134;p39"/>
                  <p:cNvCxnSpPr/>
                  <p:nvPr/>
                </p:nvCxnSpPr>
                <p:spPr>
                  <a:xfrm flipH="1">
                    <a:off x="2087640" y="2817360"/>
                    <a:ext cx="154080" cy="1440"/>
                  </a:xfrm>
                  <a:prstGeom prst="straightConnector1">
                    <a:avLst/>
                  </a:prstGeom>
                  <a:noFill/>
                  <a:ln cap="flat" cmpd="sng" w="31675">
                    <a:solidFill>
                      <a:srgbClr val="000000"/>
                    </a:solidFill>
                    <a:prstDash val="solid"/>
                    <a:miter lim="8000"/>
                    <a:headEnd len="sm" w="sm" type="none"/>
                    <a:tailEnd len="sm" w="sm" type="none"/>
                  </a:ln>
                </p:spPr>
              </p:cxnSp>
              <p:cxnSp>
                <p:nvCxnSpPr>
                  <p:cNvPr id="1135" name="Google Shape;1135;p39"/>
                  <p:cNvCxnSpPr/>
                  <p:nvPr/>
                </p:nvCxnSpPr>
                <p:spPr>
                  <a:xfrm flipH="1">
                    <a:off x="2094120" y="3582000"/>
                    <a:ext cx="105120" cy="1440"/>
                  </a:xfrm>
                  <a:prstGeom prst="straightConnector1">
                    <a:avLst/>
                  </a:prstGeom>
                  <a:noFill/>
                  <a:ln cap="flat" cmpd="sng" w="31675">
                    <a:solidFill>
                      <a:srgbClr val="000000"/>
                    </a:solidFill>
                    <a:prstDash val="solid"/>
                    <a:miter lim="8000"/>
                    <a:headEnd len="sm" w="sm" type="none"/>
                    <a:tailEnd len="sm" w="sm" type="none"/>
                  </a:ln>
                </p:spPr>
              </p:cxnSp>
              <p:cxnSp>
                <p:nvCxnSpPr>
                  <p:cNvPr id="1136" name="Google Shape;1136;p39"/>
                  <p:cNvCxnSpPr/>
                  <p:nvPr/>
                </p:nvCxnSpPr>
                <p:spPr>
                  <a:xfrm flipH="1">
                    <a:off x="2096280" y="2224080"/>
                    <a:ext cx="104760" cy="1440"/>
                  </a:xfrm>
                  <a:prstGeom prst="straightConnector1">
                    <a:avLst/>
                  </a:prstGeom>
                  <a:noFill/>
                  <a:ln cap="flat" cmpd="sng" w="31675">
                    <a:solidFill>
                      <a:srgbClr val="000000"/>
                    </a:solidFill>
                    <a:prstDash val="solid"/>
                    <a:miter lim="8000"/>
                    <a:headEnd len="sm" w="sm" type="none"/>
                    <a:tailEnd len="sm" w="sm" type="none"/>
                  </a:ln>
                </p:spPr>
              </p:cxnSp>
            </p:grpSp>
            <p:cxnSp>
              <p:nvCxnSpPr>
                <p:cNvPr id="1137" name="Google Shape;1137;p39"/>
                <p:cNvCxnSpPr/>
                <p:nvPr/>
              </p:nvCxnSpPr>
              <p:spPr>
                <a:xfrm>
                  <a:off x="4857840" y="588852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1138" name="Google Shape;1138;p39"/>
                <p:cNvCxnSpPr/>
                <p:nvPr/>
              </p:nvCxnSpPr>
              <p:spPr>
                <a:xfrm>
                  <a:off x="5559840" y="58885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1139" name="Google Shape;1139;p39"/>
                <p:cNvCxnSpPr/>
                <p:nvPr/>
              </p:nvCxnSpPr>
              <p:spPr>
                <a:xfrm>
                  <a:off x="6483600" y="588852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1140" name="Google Shape;1140;p39"/>
                <p:cNvCxnSpPr/>
                <p:nvPr/>
              </p:nvCxnSpPr>
              <p:spPr>
                <a:xfrm>
                  <a:off x="2661480" y="588852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1141" name="Google Shape;1141;p39"/>
                <p:cNvCxnSpPr/>
                <p:nvPr/>
              </p:nvCxnSpPr>
              <p:spPr>
                <a:xfrm>
                  <a:off x="7754040" y="5871240"/>
                  <a:ext cx="2160" cy="150480"/>
                </a:xfrm>
                <a:prstGeom prst="straightConnector1">
                  <a:avLst/>
                </a:prstGeom>
                <a:noFill/>
                <a:ln cap="flat" cmpd="sng" w="31675">
                  <a:solidFill>
                    <a:srgbClr val="000000"/>
                  </a:solidFill>
                  <a:prstDash val="solid"/>
                  <a:miter lim="8000"/>
                  <a:headEnd len="sm" w="sm" type="none"/>
                  <a:tailEnd len="sm" w="sm" type="none"/>
                </a:ln>
              </p:spPr>
            </p:cxnSp>
            <p:grpSp>
              <p:nvGrpSpPr>
                <p:cNvPr id="1142" name="Google Shape;1142;p39"/>
                <p:cNvGrpSpPr/>
                <p:nvPr/>
              </p:nvGrpSpPr>
              <p:grpSpPr>
                <a:xfrm>
                  <a:off x="7824240" y="2219040"/>
                  <a:ext cx="150480" cy="2433600"/>
                  <a:chOff x="7824240" y="2219040"/>
                  <a:chExt cx="150480" cy="2433600"/>
                </a:xfrm>
              </p:grpSpPr>
              <p:cxnSp>
                <p:nvCxnSpPr>
                  <p:cNvPr id="1143" name="Google Shape;1143;p39"/>
                  <p:cNvCxnSpPr/>
                  <p:nvPr/>
                </p:nvCxnSpPr>
                <p:spPr>
                  <a:xfrm>
                    <a:off x="7824240" y="4651200"/>
                    <a:ext cx="150480" cy="1440"/>
                  </a:xfrm>
                  <a:prstGeom prst="straightConnector1">
                    <a:avLst/>
                  </a:prstGeom>
                  <a:noFill/>
                  <a:ln cap="flat" cmpd="sng" w="31675">
                    <a:solidFill>
                      <a:srgbClr val="000000"/>
                    </a:solidFill>
                    <a:prstDash val="solid"/>
                    <a:miter lim="8000"/>
                    <a:headEnd len="sm" w="sm" type="none"/>
                    <a:tailEnd len="sm" w="sm" type="none"/>
                  </a:ln>
                </p:spPr>
              </p:cxnSp>
              <p:cxnSp>
                <p:nvCxnSpPr>
                  <p:cNvPr id="1144" name="Google Shape;1144;p39"/>
                  <p:cNvCxnSpPr/>
                  <p:nvPr/>
                </p:nvCxnSpPr>
                <p:spPr>
                  <a:xfrm>
                    <a:off x="7824240" y="2811960"/>
                    <a:ext cx="150480" cy="2160"/>
                  </a:xfrm>
                  <a:prstGeom prst="straightConnector1">
                    <a:avLst/>
                  </a:prstGeom>
                  <a:noFill/>
                  <a:ln cap="flat" cmpd="sng" w="31675">
                    <a:solidFill>
                      <a:srgbClr val="000000"/>
                    </a:solidFill>
                    <a:prstDash val="solid"/>
                    <a:miter lim="8000"/>
                    <a:headEnd len="sm" w="sm" type="none"/>
                    <a:tailEnd len="sm" w="sm" type="none"/>
                  </a:ln>
                </p:spPr>
              </p:cxnSp>
              <p:cxnSp>
                <p:nvCxnSpPr>
                  <p:cNvPr id="1145" name="Google Shape;1145;p39"/>
                  <p:cNvCxnSpPr/>
                  <p:nvPr/>
                </p:nvCxnSpPr>
                <p:spPr>
                  <a:xfrm>
                    <a:off x="7866360" y="3576600"/>
                    <a:ext cx="101160" cy="2160"/>
                  </a:xfrm>
                  <a:prstGeom prst="straightConnector1">
                    <a:avLst/>
                  </a:prstGeom>
                  <a:noFill/>
                  <a:ln cap="flat" cmpd="sng" w="31675">
                    <a:solidFill>
                      <a:srgbClr val="000000"/>
                    </a:solidFill>
                    <a:prstDash val="solid"/>
                    <a:miter lim="8000"/>
                    <a:headEnd len="sm" w="sm" type="none"/>
                    <a:tailEnd len="sm" w="sm" type="none"/>
                  </a:ln>
                </p:spPr>
              </p:cxnSp>
              <p:cxnSp>
                <p:nvCxnSpPr>
                  <p:cNvPr id="1146" name="Google Shape;1146;p39"/>
                  <p:cNvCxnSpPr/>
                  <p:nvPr/>
                </p:nvCxnSpPr>
                <p:spPr>
                  <a:xfrm>
                    <a:off x="7864200" y="2219040"/>
                    <a:ext cx="101520" cy="1440"/>
                  </a:xfrm>
                  <a:prstGeom prst="straightConnector1">
                    <a:avLst/>
                  </a:prstGeom>
                  <a:noFill/>
                  <a:ln cap="flat" cmpd="sng" w="31675">
                    <a:solidFill>
                      <a:srgbClr val="000000"/>
                    </a:solidFill>
                    <a:prstDash val="solid"/>
                    <a:miter lim="8000"/>
                    <a:headEnd len="sm" w="sm" type="none"/>
                    <a:tailEnd len="sm" w="sm" type="none"/>
                  </a:ln>
                </p:spPr>
              </p:cxnSp>
            </p:grpSp>
            <p:cxnSp>
              <p:nvCxnSpPr>
                <p:cNvPr id="1147" name="Google Shape;1147;p39"/>
                <p:cNvCxnSpPr/>
                <p:nvPr/>
              </p:nvCxnSpPr>
              <p:spPr>
                <a:xfrm>
                  <a:off x="4852440" y="175356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1148" name="Google Shape;1148;p39"/>
                <p:cNvCxnSpPr/>
                <p:nvPr/>
              </p:nvCxnSpPr>
              <p:spPr>
                <a:xfrm>
                  <a:off x="5554080" y="1753560"/>
                  <a:ext cx="2160" cy="150480"/>
                </a:xfrm>
                <a:prstGeom prst="straightConnector1">
                  <a:avLst/>
                </a:prstGeom>
                <a:noFill/>
                <a:ln cap="flat" cmpd="sng" w="31675">
                  <a:solidFill>
                    <a:srgbClr val="000000"/>
                  </a:solidFill>
                  <a:prstDash val="solid"/>
                  <a:miter lim="8000"/>
                  <a:headEnd len="sm" w="sm" type="none"/>
                  <a:tailEnd len="sm" w="sm" type="none"/>
                </a:ln>
              </p:spPr>
            </p:cxnSp>
            <p:cxnSp>
              <p:nvCxnSpPr>
                <p:cNvPr id="1149" name="Google Shape;1149;p39"/>
                <p:cNvCxnSpPr/>
                <p:nvPr/>
              </p:nvCxnSpPr>
              <p:spPr>
                <a:xfrm>
                  <a:off x="6478560" y="175356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1150" name="Google Shape;1150;p39"/>
                <p:cNvCxnSpPr/>
                <p:nvPr/>
              </p:nvCxnSpPr>
              <p:spPr>
                <a:xfrm>
                  <a:off x="2656440" y="1753560"/>
                  <a:ext cx="1440" cy="150480"/>
                </a:xfrm>
                <a:prstGeom prst="straightConnector1">
                  <a:avLst/>
                </a:prstGeom>
                <a:noFill/>
                <a:ln cap="flat" cmpd="sng" w="31675">
                  <a:solidFill>
                    <a:srgbClr val="000000"/>
                  </a:solidFill>
                  <a:prstDash val="solid"/>
                  <a:miter lim="8000"/>
                  <a:headEnd len="sm" w="sm" type="none"/>
                  <a:tailEnd len="sm" w="sm" type="none"/>
                </a:ln>
              </p:spPr>
            </p:cxnSp>
            <p:cxnSp>
              <p:nvCxnSpPr>
                <p:cNvPr id="1151" name="Google Shape;1151;p39"/>
                <p:cNvCxnSpPr/>
                <p:nvPr/>
              </p:nvCxnSpPr>
              <p:spPr>
                <a:xfrm>
                  <a:off x="7760880" y="1747800"/>
                  <a:ext cx="2160" cy="150840"/>
                </a:xfrm>
                <a:prstGeom prst="straightConnector1">
                  <a:avLst/>
                </a:prstGeom>
                <a:noFill/>
                <a:ln cap="flat" cmpd="sng" w="31675">
                  <a:solidFill>
                    <a:srgbClr val="000000"/>
                  </a:solidFill>
                  <a:prstDash val="solid"/>
                  <a:miter lim="8000"/>
                  <a:headEnd len="sm" w="sm" type="none"/>
                  <a:tailEnd len="sm" w="sm" type="none"/>
                </a:ln>
              </p:spPr>
            </p:cxnSp>
          </p:grpSp>
          <p:grpSp>
            <p:nvGrpSpPr>
              <p:cNvPr id="1152" name="Google Shape;1152;p39"/>
              <p:cNvGrpSpPr/>
              <p:nvPr/>
            </p:nvGrpSpPr>
            <p:grpSpPr>
              <a:xfrm>
                <a:off x="2525040" y="1730160"/>
                <a:ext cx="5255640" cy="4307040"/>
                <a:chOff x="2525040" y="1730160"/>
                <a:chExt cx="5255640" cy="4307040"/>
              </a:xfrm>
            </p:grpSpPr>
            <p:sp>
              <p:nvSpPr>
                <p:cNvPr id="1153" name="Google Shape;1153;p39"/>
                <p:cNvSpPr/>
                <p:nvPr/>
              </p:nvSpPr>
              <p:spPr>
                <a:xfrm>
                  <a:off x="2525040" y="1744200"/>
                  <a:ext cx="5255640" cy="4231800"/>
                </a:xfrm>
                <a:custGeom>
                  <a:rect b="b" l="l" r="r" t="t"/>
                  <a:pathLst>
                    <a:path extrusionOk="0" h="2418" w="3003">
                      <a:moveTo>
                        <a:pt x="0" y="1882"/>
                      </a:moveTo>
                      <a:cubicBezTo>
                        <a:pt x="8" y="1891"/>
                        <a:pt x="16" y="1901"/>
                        <a:pt x="32" y="1849"/>
                      </a:cubicBezTo>
                      <a:cubicBezTo>
                        <a:pt x="48" y="1797"/>
                        <a:pt x="69" y="1659"/>
                        <a:pt x="98" y="1567"/>
                      </a:cubicBezTo>
                      <a:cubicBezTo>
                        <a:pt x="127" y="1475"/>
                        <a:pt x="160" y="1377"/>
                        <a:pt x="203" y="1298"/>
                      </a:cubicBezTo>
                      <a:cubicBezTo>
                        <a:pt x="246" y="1219"/>
                        <a:pt x="325" y="1136"/>
                        <a:pt x="354" y="1095"/>
                      </a:cubicBezTo>
                      <a:cubicBezTo>
                        <a:pt x="383" y="1054"/>
                        <a:pt x="375" y="1066"/>
                        <a:pt x="380" y="1049"/>
                      </a:cubicBezTo>
                      <a:cubicBezTo>
                        <a:pt x="385" y="1032"/>
                        <a:pt x="405" y="1017"/>
                        <a:pt x="387" y="990"/>
                      </a:cubicBezTo>
                      <a:cubicBezTo>
                        <a:pt x="369" y="963"/>
                        <a:pt x="295" y="914"/>
                        <a:pt x="269" y="885"/>
                      </a:cubicBezTo>
                      <a:cubicBezTo>
                        <a:pt x="243" y="856"/>
                        <a:pt x="229" y="812"/>
                        <a:pt x="229" y="813"/>
                      </a:cubicBezTo>
                      <a:cubicBezTo>
                        <a:pt x="229" y="814"/>
                        <a:pt x="252" y="901"/>
                        <a:pt x="269" y="892"/>
                      </a:cubicBezTo>
                      <a:cubicBezTo>
                        <a:pt x="286" y="883"/>
                        <a:pt x="300" y="797"/>
                        <a:pt x="334" y="761"/>
                      </a:cubicBezTo>
                      <a:cubicBezTo>
                        <a:pt x="368" y="725"/>
                        <a:pt x="406" y="689"/>
                        <a:pt x="472" y="675"/>
                      </a:cubicBezTo>
                      <a:cubicBezTo>
                        <a:pt x="538" y="661"/>
                        <a:pt x="628" y="653"/>
                        <a:pt x="728" y="675"/>
                      </a:cubicBezTo>
                      <a:cubicBezTo>
                        <a:pt x="828" y="697"/>
                        <a:pt x="926" y="723"/>
                        <a:pt x="1075" y="806"/>
                      </a:cubicBezTo>
                      <a:cubicBezTo>
                        <a:pt x="1224" y="889"/>
                        <a:pt x="1440" y="1039"/>
                        <a:pt x="1619" y="1174"/>
                      </a:cubicBezTo>
                      <a:cubicBezTo>
                        <a:pt x="1798" y="1309"/>
                        <a:pt x="2026" y="1507"/>
                        <a:pt x="2151" y="1613"/>
                      </a:cubicBezTo>
                      <a:cubicBezTo>
                        <a:pt x="2276" y="1719"/>
                        <a:pt x="2307" y="1751"/>
                        <a:pt x="2367" y="1810"/>
                      </a:cubicBezTo>
                      <a:cubicBezTo>
                        <a:pt x="2427" y="1869"/>
                        <a:pt x="2466" y="1889"/>
                        <a:pt x="2511" y="1967"/>
                      </a:cubicBezTo>
                      <a:cubicBezTo>
                        <a:pt x="2556" y="2045"/>
                        <a:pt x="2607" y="2208"/>
                        <a:pt x="2636" y="2275"/>
                      </a:cubicBezTo>
                      <a:cubicBezTo>
                        <a:pt x="2665" y="2342"/>
                        <a:pt x="2671" y="2369"/>
                        <a:pt x="2688" y="2367"/>
                      </a:cubicBezTo>
                      <a:cubicBezTo>
                        <a:pt x="2705" y="2365"/>
                        <a:pt x="2713" y="2418"/>
                        <a:pt x="2741" y="2262"/>
                      </a:cubicBezTo>
                      <a:cubicBezTo>
                        <a:pt x="2769" y="2106"/>
                        <a:pt x="2826" y="1697"/>
                        <a:pt x="2859" y="1429"/>
                      </a:cubicBezTo>
                      <a:cubicBezTo>
                        <a:pt x="2892" y="1161"/>
                        <a:pt x="2940" y="659"/>
                        <a:pt x="2937" y="656"/>
                      </a:cubicBezTo>
                      <a:cubicBezTo>
                        <a:pt x="2934" y="653"/>
                        <a:pt x="2862" y="1265"/>
                        <a:pt x="2839" y="1410"/>
                      </a:cubicBezTo>
                      <a:cubicBezTo>
                        <a:pt x="2816" y="1555"/>
                        <a:pt x="2811" y="1516"/>
                        <a:pt x="2800" y="1528"/>
                      </a:cubicBezTo>
                      <a:cubicBezTo>
                        <a:pt x="2789" y="1540"/>
                        <a:pt x="2794" y="1539"/>
                        <a:pt x="2774" y="1482"/>
                      </a:cubicBezTo>
                      <a:cubicBezTo>
                        <a:pt x="2754" y="1425"/>
                        <a:pt x="2710" y="1255"/>
                        <a:pt x="2682" y="1187"/>
                      </a:cubicBezTo>
                      <a:cubicBezTo>
                        <a:pt x="2654" y="1119"/>
                        <a:pt x="2636" y="1102"/>
                        <a:pt x="2603" y="1075"/>
                      </a:cubicBezTo>
                      <a:cubicBezTo>
                        <a:pt x="2570" y="1048"/>
                        <a:pt x="2561" y="1061"/>
                        <a:pt x="2485" y="1023"/>
                      </a:cubicBezTo>
                      <a:cubicBezTo>
                        <a:pt x="2409" y="985"/>
                        <a:pt x="2242" y="900"/>
                        <a:pt x="2144" y="846"/>
                      </a:cubicBezTo>
                      <a:cubicBezTo>
                        <a:pt x="2046" y="792"/>
                        <a:pt x="2013" y="770"/>
                        <a:pt x="1895" y="701"/>
                      </a:cubicBezTo>
                      <a:cubicBezTo>
                        <a:pt x="1777" y="632"/>
                        <a:pt x="1473" y="489"/>
                        <a:pt x="1436" y="433"/>
                      </a:cubicBezTo>
                      <a:cubicBezTo>
                        <a:pt x="1399" y="377"/>
                        <a:pt x="1565" y="359"/>
                        <a:pt x="1672" y="367"/>
                      </a:cubicBezTo>
                      <a:cubicBezTo>
                        <a:pt x="1779" y="375"/>
                        <a:pt x="1924" y="421"/>
                        <a:pt x="2078" y="479"/>
                      </a:cubicBezTo>
                      <a:cubicBezTo>
                        <a:pt x="2232" y="537"/>
                        <a:pt x="2480" y="619"/>
                        <a:pt x="2596" y="715"/>
                      </a:cubicBezTo>
                      <a:cubicBezTo>
                        <a:pt x="2712" y="811"/>
                        <a:pt x="2739" y="986"/>
                        <a:pt x="2774" y="1056"/>
                      </a:cubicBezTo>
                      <a:cubicBezTo>
                        <a:pt x="2809" y="1126"/>
                        <a:pt x="2793" y="1131"/>
                        <a:pt x="2806" y="1134"/>
                      </a:cubicBezTo>
                      <a:cubicBezTo>
                        <a:pt x="2819" y="1137"/>
                        <a:pt x="2831" y="1160"/>
                        <a:pt x="2852" y="1075"/>
                      </a:cubicBezTo>
                      <a:cubicBezTo>
                        <a:pt x="2873" y="990"/>
                        <a:pt x="2906" y="802"/>
                        <a:pt x="2931" y="623"/>
                      </a:cubicBezTo>
                      <a:cubicBezTo>
                        <a:pt x="2956" y="444"/>
                        <a:pt x="2979" y="222"/>
                        <a:pt x="3003" y="0"/>
                      </a:cubicBezTo>
                    </a:path>
                  </a:pathLst>
                </a:custGeom>
                <a:noFill/>
                <a:ln cap="flat" cmpd="sng" w="25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4" name="Google Shape;1154;p39"/>
                <p:cNvCxnSpPr/>
                <p:nvPr/>
              </p:nvCxnSpPr>
              <p:spPr>
                <a:xfrm flipH="1" rot="10800000">
                  <a:off x="6518520" y="1730160"/>
                  <a:ext cx="332640" cy="4307040"/>
                </a:xfrm>
                <a:prstGeom prst="straightConnector1">
                  <a:avLst/>
                </a:prstGeom>
                <a:noFill/>
                <a:ln cap="flat" cmpd="sng" w="25550">
                  <a:solidFill>
                    <a:srgbClr val="CD0202"/>
                  </a:solidFill>
                  <a:prstDash val="solid"/>
                  <a:miter lim="8000"/>
                  <a:headEnd len="sm" w="sm" type="none"/>
                  <a:tailEnd len="sm" w="sm" type="none"/>
                </a:ln>
              </p:spPr>
            </p:cxnSp>
            <p:cxnSp>
              <p:nvCxnSpPr>
                <p:cNvPr id="1155" name="Google Shape;1155;p39"/>
                <p:cNvCxnSpPr/>
                <p:nvPr/>
              </p:nvCxnSpPr>
              <p:spPr>
                <a:xfrm flipH="1" rot="10800000">
                  <a:off x="6805440" y="1730160"/>
                  <a:ext cx="574200" cy="4307040"/>
                </a:xfrm>
                <a:prstGeom prst="straightConnector1">
                  <a:avLst/>
                </a:prstGeom>
                <a:noFill/>
                <a:ln cap="flat" cmpd="sng" w="25550">
                  <a:solidFill>
                    <a:srgbClr val="CD0202"/>
                  </a:solidFill>
                  <a:prstDash val="solid"/>
                  <a:miter lim="8000"/>
                  <a:headEnd len="sm" w="sm" type="none"/>
                  <a:tailEnd len="sm" w="sm" type="none"/>
                </a:ln>
              </p:spPr>
            </p:cxnSp>
          </p:grpSp>
        </p:grpSp>
        <p:sp>
          <p:nvSpPr>
            <p:cNvPr id="1156" name="Google Shape;1156;p39"/>
            <p:cNvSpPr/>
            <p:nvPr/>
          </p:nvSpPr>
          <p:spPr>
            <a:xfrm>
              <a:off x="3358440" y="5232240"/>
              <a:ext cx="392400" cy="3906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latin typeface="Verdana"/>
                  <a:ea typeface="Verdana"/>
                  <a:cs typeface="Verdana"/>
                  <a:sym typeface="Verdana"/>
                </a:rPr>
                <a:t>Z</a:t>
              </a:r>
              <a:r>
                <a:rPr b="0" baseline="-25000" lang="en-GB" sz="1800" strike="noStrike">
                  <a:latin typeface="Noto Sans Symbols"/>
                  <a:ea typeface="Noto Sans Symbols"/>
                  <a:cs typeface="Noto Sans Symbols"/>
                  <a:sym typeface="Noto Sans Symbols"/>
                </a:rPr>
                <a:t>🞊</a:t>
              </a:r>
              <a:endParaRPr b="0" sz="1800" strike="noStrike">
                <a:latin typeface="Verdana"/>
                <a:ea typeface="Verdana"/>
                <a:cs typeface="Verdana"/>
                <a:sym typeface="Verdana"/>
              </a:endParaRPr>
            </a:p>
          </p:txBody>
        </p:sp>
      </p:grpSp>
      <p:sp>
        <p:nvSpPr>
          <p:cNvPr id="1157" name="Google Shape;1157;p39"/>
          <p:cNvSpPr txBox="1"/>
          <p:nvPr/>
        </p:nvSpPr>
        <p:spPr>
          <a:xfrm>
            <a:off x="-360" y="0"/>
            <a:ext cx="1008000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Metallicity Dependence</a:t>
            </a:r>
            <a:endParaRPr b="1" sz="4400" strike="noStrike">
              <a:solidFill>
                <a:srgbClr val="333333"/>
              </a:solidFill>
              <a:latin typeface="Arial"/>
              <a:ea typeface="Arial"/>
              <a:cs typeface="Arial"/>
              <a:sym typeface="Arial"/>
            </a:endParaRPr>
          </a:p>
        </p:txBody>
      </p:sp>
      <p:sp>
        <p:nvSpPr>
          <p:cNvPr id="1158" name="Google Shape;1158;p39"/>
          <p:cNvSpPr/>
          <p:nvPr/>
        </p:nvSpPr>
        <p:spPr>
          <a:xfrm>
            <a:off x="4278600" y="6553440"/>
            <a:ext cx="1529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T (10</a:t>
            </a:r>
            <a:r>
              <a:rPr b="0" baseline="30000" lang="en-GB" sz="2650" strike="noStrike">
                <a:latin typeface="Verdana"/>
                <a:ea typeface="Verdana"/>
                <a:cs typeface="Verdana"/>
                <a:sym typeface="Verdana"/>
              </a:rPr>
              <a:t>3</a:t>
            </a:r>
            <a:r>
              <a:rPr b="0" lang="en-GB" sz="2650" strike="noStrike">
                <a:latin typeface="Verdana"/>
                <a:ea typeface="Verdana"/>
                <a:cs typeface="Verdana"/>
                <a:sym typeface="Verdana"/>
              </a:rPr>
              <a:t>K)‏</a:t>
            </a:r>
            <a:endParaRPr b="0" sz="2650" strike="noStrike">
              <a:latin typeface="Verdana"/>
              <a:ea typeface="Verdana"/>
              <a:cs typeface="Verdana"/>
              <a:sym typeface="Verdana"/>
            </a:endParaRPr>
          </a:p>
        </p:txBody>
      </p:sp>
      <p:sp>
        <p:nvSpPr>
          <p:cNvPr id="1159" name="Google Shape;1159;p39"/>
          <p:cNvSpPr/>
          <p:nvPr/>
        </p:nvSpPr>
        <p:spPr>
          <a:xfrm rot="-5400000">
            <a:off x="651600" y="3475440"/>
            <a:ext cx="1538640" cy="5014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L (10</a:t>
            </a:r>
            <a:r>
              <a:rPr b="0" baseline="30000" lang="en-GB" sz="2650" strike="noStrike">
                <a:latin typeface="Verdana"/>
                <a:ea typeface="Verdana"/>
                <a:cs typeface="Verdana"/>
                <a:sym typeface="Verdana"/>
              </a:rPr>
              <a:t>3</a:t>
            </a:r>
            <a:r>
              <a:rPr b="0" lang="en-GB" sz="2650" strike="noStrike">
                <a:latin typeface="Verdana"/>
                <a:ea typeface="Verdana"/>
                <a:cs typeface="Verdana"/>
                <a:sym typeface="Verdana"/>
              </a:rPr>
              <a:t>L</a:t>
            </a:r>
            <a:r>
              <a:rPr b="0" baseline="-25000" lang="en-GB" sz="2000" strike="noStrike">
                <a:solidFill>
                  <a:srgbClr val="000000"/>
                </a:solidFill>
                <a:latin typeface="Noto Sans Symbols"/>
                <a:ea typeface="Noto Sans Symbols"/>
                <a:cs typeface="Noto Sans Symbols"/>
                <a:sym typeface="Noto Sans Symbols"/>
              </a:rPr>
              <a:t>🞊</a:t>
            </a:r>
            <a:r>
              <a:rPr b="0" lang="en-GB" sz="2650" strike="noStrike">
                <a:latin typeface="Verdana"/>
                <a:ea typeface="Verdana"/>
                <a:cs typeface="Verdana"/>
                <a:sym typeface="Verdana"/>
              </a:rPr>
              <a:t>)‏</a:t>
            </a:r>
            <a:endParaRPr b="0" sz="2650" strike="noStrike">
              <a:latin typeface="Verdana"/>
              <a:ea typeface="Verdana"/>
              <a:cs typeface="Verdana"/>
              <a:sym typeface="Verdana"/>
            </a:endParaRPr>
          </a:p>
        </p:txBody>
      </p:sp>
      <p:sp>
        <p:nvSpPr>
          <p:cNvPr id="1160" name="Google Shape;1160;p39"/>
          <p:cNvSpPr/>
          <p:nvPr/>
        </p:nvSpPr>
        <p:spPr>
          <a:xfrm>
            <a:off x="1695240" y="440460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2</a:t>
            </a:r>
            <a:endParaRPr b="0" sz="2650" strike="noStrike">
              <a:latin typeface="Verdana"/>
              <a:ea typeface="Verdana"/>
              <a:cs typeface="Verdana"/>
              <a:sym typeface="Verdana"/>
            </a:endParaRPr>
          </a:p>
        </p:txBody>
      </p:sp>
      <p:sp>
        <p:nvSpPr>
          <p:cNvPr id="1161" name="Google Shape;1161;p39"/>
          <p:cNvSpPr/>
          <p:nvPr/>
        </p:nvSpPr>
        <p:spPr>
          <a:xfrm>
            <a:off x="2359800" y="602532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20</a:t>
            </a:r>
            <a:endParaRPr b="0" sz="2650" strike="noStrike">
              <a:latin typeface="Verdana"/>
              <a:ea typeface="Verdana"/>
              <a:cs typeface="Verdana"/>
              <a:sym typeface="Verdana"/>
            </a:endParaRPr>
          </a:p>
        </p:txBody>
      </p:sp>
      <p:sp>
        <p:nvSpPr>
          <p:cNvPr id="1162" name="Google Shape;1162;p39"/>
          <p:cNvSpPr/>
          <p:nvPr/>
        </p:nvSpPr>
        <p:spPr>
          <a:xfrm>
            <a:off x="4566240" y="6023160"/>
            <a:ext cx="61056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10</a:t>
            </a:r>
            <a:endParaRPr b="0" sz="2650" strike="noStrike">
              <a:latin typeface="Verdana"/>
              <a:ea typeface="Verdana"/>
              <a:cs typeface="Verdana"/>
              <a:sym typeface="Verdana"/>
            </a:endParaRPr>
          </a:p>
        </p:txBody>
      </p:sp>
      <p:sp>
        <p:nvSpPr>
          <p:cNvPr id="1163" name="Google Shape;1163;p39"/>
          <p:cNvSpPr/>
          <p:nvPr/>
        </p:nvSpPr>
        <p:spPr>
          <a:xfrm>
            <a:off x="5368680" y="602532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8</a:t>
            </a:r>
            <a:endParaRPr b="0" sz="2650" strike="noStrike">
              <a:latin typeface="Verdana"/>
              <a:ea typeface="Verdana"/>
              <a:cs typeface="Verdana"/>
              <a:sym typeface="Verdana"/>
            </a:endParaRPr>
          </a:p>
        </p:txBody>
      </p:sp>
      <p:sp>
        <p:nvSpPr>
          <p:cNvPr id="1164" name="Google Shape;1164;p39"/>
          <p:cNvSpPr/>
          <p:nvPr/>
        </p:nvSpPr>
        <p:spPr>
          <a:xfrm>
            <a:off x="7323840" y="7220520"/>
            <a:ext cx="275256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None/>
            </a:pPr>
            <a:r>
              <a:rPr b="0" lang="en-GB" sz="1400" strike="noStrike">
                <a:latin typeface="Verdana"/>
                <a:ea typeface="Verdana"/>
                <a:cs typeface="Verdana"/>
                <a:sym typeface="Verdana"/>
              </a:rPr>
              <a:t>Pietrinferni et al. (2005)‏</a:t>
            </a:r>
            <a:endParaRPr b="0" sz="1400" strike="noStrike">
              <a:latin typeface="Verdana"/>
              <a:ea typeface="Verdana"/>
              <a:cs typeface="Verdana"/>
              <a:sym typeface="Verdana"/>
            </a:endParaRPr>
          </a:p>
        </p:txBody>
      </p:sp>
      <p:sp>
        <p:nvSpPr>
          <p:cNvPr id="1165" name="Google Shape;1165;p39"/>
          <p:cNvSpPr/>
          <p:nvPr/>
        </p:nvSpPr>
        <p:spPr>
          <a:xfrm>
            <a:off x="1697400" y="256536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a:t>
            </a:r>
            <a:endParaRPr b="0" sz="2650" strike="noStrike">
              <a:latin typeface="Verdana"/>
              <a:ea typeface="Verdana"/>
              <a:cs typeface="Verdana"/>
              <a:sym typeface="Verdana"/>
            </a:endParaRPr>
          </a:p>
        </p:txBody>
      </p:sp>
      <p:sp>
        <p:nvSpPr>
          <p:cNvPr id="1166" name="Google Shape;1166;p39"/>
          <p:cNvSpPr/>
          <p:nvPr/>
        </p:nvSpPr>
        <p:spPr>
          <a:xfrm>
            <a:off x="6282000" y="602316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6</a:t>
            </a:r>
            <a:endParaRPr b="0" sz="2650" strike="noStrike">
              <a:latin typeface="Verdana"/>
              <a:ea typeface="Verdana"/>
              <a:cs typeface="Verdana"/>
              <a:sym typeface="Verdana"/>
            </a:endParaRPr>
          </a:p>
        </p:txBody>
      </p:sp>
      <p:sp>
        <p:nvSpPr>
          <p:cNvPr id="1167" name="Google Shape;1167;p39"/>
          <p:cNvSpPr/>
          <p:nvPr/>
        </p:nvSpPr>
        <p:spPr>
          <a:xfrm>
            <a:off x="7563240" y="6023160"/>
            <a:ext cx="395640" cy="48564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2650" strike="noStrike">
                <a:latin typeface="Verdana"/>
                <a:ea typeface="Verdana"/>
                <a:cs typeface="Verdana"/>
                <a:sym typeface="Verdana"/>
              </a:rPr>
              <a:t>4</a:t>
            </a:r>
            <a:endParaRPr b="0" sz="2650" strike="noStrike">
              <a:latin typeface="Verdana"/>
              <a:ea typeface="Verdana"/>
              <a:cs typeface="Verdana"/>
              <a:sym typeface="Verdana"/>
            </a:endParaRPr>
          </a:p>
        </p:txBody>
      </p:sp>
      <p:sp>
        <p:nvSpPr>
          <p:cNvPr id="1168" name="Google Shape;1168;p39"/>
          <p:cNvSpPr/>
          <p:nvPr/>
        </p:nvSpPr>
        <p:spPr>
          <a:xfrm>
            <a:off x="0" y="7220880"/>
            <a:ext cx="2604240" cy="3027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400" strike="noStrike">
                <a:latin typeface="Verdana"/>
                <a:ea typeface="Verdana"/>
                <a:cs typeface="Verdana"/>
                <a:sym typeface="Verdana"/>
              </a:rPr>
              <a:t>Fiorentino et al. (2002)‏</a:t>
            </a:r>
            <a:endParaRPr b="0" sz="1400" strike="noStrike">
              <a:latin typeface="Verdana"/>
              <a:ea typeface="Verdana"/>
              <a:cs typeface="Verdana"/>
              <a:sym typeface="Verdan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8"/>
                                        </p:tgtEl>
                                        <p:attrNameLst>
                                          <p:attrName>style.visibility</p:attrName>
                                        </p:attrNameLst>
                                      </p:cBhvr>
                                      <p:to>
                                        <p:strVal val="visible"/>
                                      </p:to>
                                    </p:set>
                                    <p:animEffect filter="fade" transition="in">
                                      <p:cBhvr>
                                        <p:cTn dur="2000"/>
                                        <p:tgtEl>
                                          <p:spTgt spid="11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4"/>
          <p:cNvPicPr preferRelativeResize="0"/>
          <p:nvPr/>
        </p:nvPicPr>
        <p:blipFill rotWithShape="1">
          <a:blip r:embed="rId3">
            <a:alphaModFix/>
          </a:blip>
          <a:srcRect b="0" l="0" r="0" t="0"/>
          <a:stretch/>
        </p:blipFill>
        <p:spPr>
          <a:xfrm>
            <a:off x="609480" y="457200"/>
            <a:ext cx="8763120" cy="6570720"/>
          </a:xfrm>
          <a:prstGeom prst="rect">
            <a:avLst/>
          </a:prstGeom>
          <a:noFill/>
          <a:ln>
            <a:noFill/>
          </a:ln>
        </p:spPr>
      </p:pic>
      <p:sp>
        <p:nvSpPr>
          <p:cNvPr id="136" name="Google Shape;136;p4"/>
          <p:cNvSpPr/>
          <p:nvPr/>
        </p:nvSpPr>
        <p:spPr>
          <a:xfrm>
            <a:off x="4302000" y="6487920"/>
            <a:ext cx="4010400" cy="3906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0" i="0" lang="en-GB" sz="2700" u="none" cap="none" strike="noStrike">
                <a:solidFill>
                  <a:srgbClr val="FFFFFF"/>
                </a:solidFill>
                <a:latin typeface="Garamond"/>
                <a:ea typeface="Garamond"/>
                <a:cs typeface="Garamond"/>
                <a:sym typeface="Garamond"/>
              </a:rPr>
              <a:t>NASA/WMAP Science Team</a:t>
            </a:r>
            <a:endParaRPr b="0" i="0" sz="2700" u="none" cap="none" strike="noStrike">
              <a:latin typeface="Verdana"/>
              <a:ea typeface="Verdana"/>
              <a:cs typeface="Verdana"/>
              <a:sym typeface="Verdan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g2916da30c0e_0_0"/>
          <p:cNvSpPr txBox="1"/>
          <p:nvPr>
            <p:ph type="title"/>
          </p:nvPr>
        </p:nvSpPr>
        <p:spPr>
          <a:xfrm>
            <a:off x="740875" y="555475"/>
            <a:ext cx="8607900" cy="126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GB" sz="3000"/>
              <a:t>Punta de la rama de las gigantes rojas (TRGB)</a:t>
            </a:r>
            <a:endParaRPr sz="3000"/>
          </a:p>
          <a:p>
            <a:pPr indent="0" lvl="0" marL="0" rtl="0" algn="l">
              <a:spcBef>
                <a:spcPts val="0"/>
              </a:spcBef>
              <a:spcAft>
                <a:spcPts val="0"/>
              </a:spcAft>
              <a:buNone/>
            </a:pPr>
            <a:r>
              <a:rPr lang="en-GB" sz="3000"/>
              <a:t>(Tip of the red-giant branch)</a:t>
            </a:r>
            <a:endParaRPr sz="3000"/>
          </a:p>
        </p:txBody>
      </p:sp>
      <p:pic>
        <p:nvPicPr>
          <p:cNvPr id="1174" name="Google Shape;1174;g2916da30c0e_0_0"/>
          <p:cNvPicPr preferRelativeResize="0"/>
          <p:nvPr/>
        </p:nvPicPr>
        <p:blipFill>
          <a:blip r:embed="rId3">
            <a:alphaModFix/>
          </a:blip>
          <a:stretch>
            <a:fillRect/>
          </a:stretch>
        </p:blipFill>
        <p:spPr>
          <a:xfrm>
            <a:off x="1615025" y="1920675"/>
            <a:ext cx="6315558" cy="54373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pic>
        <p:nvPicPr>
          <p:cNvPr id="1179" name="Google Shape;1179;g2916da30c0e_0_5"/>
          <p:cNvPicPr preferRelativeResize="0"/>
          <p:nvPr/>
        </p:nvPicPr>
        <p:blipFill>
          <a:blip r:embed="rId3">
            <a:alphaModFix/>
          </a:blip>
          <a:stretch>
            <a:fillRect/>
          </a:stretch>
        </p:blipFill>
        <p:spPr>
          <a:xfrm>
            <a:off x="152400" y="152400"/>
            <a:ext cx="5284294" cy="7254875"/>
          </a:xfrm>
          <a:prstGeom prst="rect">
            <a:avLst/>
          </a:prstGeom>
          <a:noFill/>
          <a:ln>
            <a:noFill/>
          </a:ln>
        </p:spPr>
      </p:pic>
      <p:sp>
        <p:nvSpPr>
          <p:cNvPr id="1180" name="Google Shape;1180;g2916da30c0e_0_5"/>
          <p:cNvSpPr txBox="1"/>
          <p:nvPr/>
        </p:nvSpPr>
        <p:spPr>
          <a:xfrm>
            <a:off x="5653325" y="2366500"/>
            <a:ext cx="43551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303030"/>
                </a:solidFill>
              </a:rPr>
              <a:t>The rapid trajectory in luminosity-temperature (or magnitude-color) space leaves behind a sharp discontinuity in the observed counts of stars at the ``Tip'' of the RGB. And due to the identical levels of core degeneracy reached by stars below masses M ~ 1.8 M</a:t>
            </a:r>
            <a:r>
              <a:rPr baseline="-25000" lang="en-GB">
                <a:solidFill>
                  <a:srgbClr val="303030"/>
                </a:solidFill>
              </a:rPr>
              <a:t>☉</a:t>
            </a:r>
            <a:r>
              <a:rPr lang="en-GB">
                <a:solidFill>
                  <a:srgbClr val="303030"/>
                </a:solidFill>
              </a:rPr>
              <a:t> at the time of the Helium Flash, their luminosities at the TRGB are almost perfectly invariant.</a:t>
            </a:r>
            <a:endParaRPr sz="17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pic>
        <p:nvPicPr>
          <p:cNvPr id="1185" name="Google Shape;1185;g2916da30c0e_0_10"/>
          <p:cNvPicPr preferRelativeResize="0"/>
          <p:nvPr/>
        </p:nvPicPr>
        <p:blipFill>
          <a:blip r:embed="rId3">
            <a:alphaModFix/>
          </a:blip>
          <a:stretch>
            <a:fillRect/>
          </a:stretch>
        </p:blipFill>
        <p:spPr>
          <a:xfrm>
            <a:off x="152400" y="152400"/>
            <a:ext cx="9775824" cy="701109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40"/>
          <p:cNvSpPr txBox="1"/>
          <p:nvPr/>
        </p:nvSpPr>
        <p:spPr>
          <a:xfrm>
            <a:off x="740880" y="555480"/>
            <a:ext cx="8607960" cy="126252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Cúmulos Globulares</a:t>
            </a:r>
            <a:endParaRPr b="1" sz="4400" strike="noStrike">
              <a:solidFill>
                <a:srgbClr val="333333"/>
              </a:solidFill>
              <a:latin typeface="Arial"/>
              <a:ea typeface="Arial"/>
              <a:cs typeface="Arial"/>
              <a:sym typeface="Arial"/>
            </a:endParaRPr>
          </a:p>
        </p:txBody>
      </p:sp>
      <p:sp>
        <p:nvSpPr>
          <p:cNvPr id="1191" name="Google Shape;1191;p40"/>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260"/>
              <a:buFont typeface="Noto Sans Symbols"/>
              <a:buChar char="●"/>
            </a:pPr>
            <a:r>
              <a:rPr b="0" lang="en-GB" sz="2800" strike="noStrike">
                <a:solidFill>
                  <a:srgbClr val="000000"/>
                </a:solidFill>
                <a:latin typeface="Verdana"/>
                <a:ea typeface="Verdana"/>
                <a:cs typeface="Verdana"/>
                <a:sym typeface="Verdana"/>
              </a:rPr>
              <a:t>Típicamente los CG tienen magnitudes absolutas entre  M</a:t>
            </a:r>
            <a:r>
              <a:rPr b="0" baseline="-25000" lang="en-GB" sz="2800" strike="noStrike">
                <a:solidFill>
                  <a:srgbClr val="000000"/>
                </a:solidFill>
                <a:latin typeface="Verdana"/>
                <a:ea typeface="Verdana"/>
                <a:cs typeface="Verdana"/>
                <a:sym typeface="Verdana"/>
              </a:rPr>
              <a:t>V</a:t>
            </a:r>
            <a:r>
              <a:rPr b="0" lang="en-GB" sz="2800" strike="noStrike">
                <a:solidFill>
                  <a:srgbClr val="000000"/>
                </a:solidFill>
                <a:latin typeface="Verdana"/>
                <a:ea typeface="Verdana"/>
                <a:cs typeface="Verdana"/>
                <a:sym typeface="Verdana"/>
              </a:rPr>
              <a:t>~</a:t>
            </a:r>
            <a:r>
              <a:rPr lang="en-GB" sz="2800">
                <a:latin typeface="Verdana"/>
                <a:ea typeface="Verdana"/>
                <a:cs typeface="Verdana"/>
                <a:sym typeface="Verdana"/>
              </a:rPr>
              <a:t> </a:t>
            </a:r>
            <a:r>
              <a:rPr b="0" lang="en-GB" sz="2800" strike="noStrike">
                <a:solidFill>
                  <a:srgbClr val="000000"/>
                </a:solidFill>
                <a:latin typeface="Verdana"/>
                <a:ea typeface="Verdana"/>
                <a:cs typeface="Verdana"/>
                <a:sym typeface="Verdana"/>
              </a:rPr>
              <a:t>-7 a -7.5.</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Verdana"/>
                <a:ea typeface="Verdana"/>
                <a:cs typeface="Verdana"/>
                <a:sym typeface="Verdana"/>
              </a:rPr>
              <a:t>Las E gigantes contienen varios miles de CG, el cúmulo individual más brillante alcanza luminosidades de M</a:t>
            </a:r>
            <a:r>
              <a:rPr b="0" baseline="-25000" lang="en-GB" sz="4827" strike="noStrike">
                <a:solidFill>
                  <a:srgbClr val="000000"/>
                </a:solidFill>
                <a:latin typeface="Verdana"/>
                <a:ea typeface="Verdana"/>
                <a:cs typeface="Verdana"/>
                <a:sym typeface="Verdana"/>
              </a:rPr>
              <a:t>v</a:t>
            </a:r>
            <a:r>
              <a:rPr lang="en-GB" sz="2800">
                <a:latin typeface="Noto Sans Symbols"/>
                <a:ea typeface="Noto Sans Symbols"/>
                <a:cs typeface="Noto Sans Symbols"/>
                <a:sym typeface="Noto Sans Symbols"/>
              </a:rPr>
              <a:t>~</a:t>
            </a:r>
            <a:r>
              <a:rPr b="0" lang="en-GB" sz="2800" strike="noStrike">
                <a:solidFill>
                  <a:srgbClr val="000000"/>
                </a:solidFill>
                <a:latin typeface="Verdana"/>
                <a:ea typeface="Verdana"/>
                <a:cs typeface="Verdana"/>
                <a:sym typeface="Verdana"/>
              </a:rPr>
              <a:t>-11, más luminosos que cualquier indicador estelar (exceptuando las supernovas ), y detectables a distancias más allá de 100 Mpc.</a:t>
            </a:r>
            <a:endParaRPr b="0" sz="2800" strike="noStrike">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pic>
        <p:nvPicPr>
          <p:cNvPr id="1196" name="Google Shape;1196;p41"/>
          <p:cNvPicPr preferRelativeResize="0"/>
          <p:nvPr/>
        </p:nvPicPr>
        <p:blipFill rotWithShape="1">
          <a:blip r:embed="rId3">
            <a:alphaModFix/>
          </a:blip>
          <a:srcRect b="0" l="0" r="0" t="0"/>
          <a:stretch/>
        </p:blipFill>
        <p:spPr>
          <a:xfrm>
            <a:off x="2340000" y="1440000"/>
            <a:ext cx="5896080" cy="52668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0" name="Shape 1200"/>
        <p:cNvGrpSpPr/>
        <p:nvPr/>
      </p:nvGrpSpPr>
      <p:grpSpPr>
        <a:xfrm>
          <a:off x="0" y="0"/>
          <a:ext cx="0" cy="0"/>
          <a:chOff x="0" y="0"/>
          <a:chExt cx="0" cy="0"/>
        </a:xfrm>
      </p:grpSpPr>
      <p:sp>
        <p:nvSpPr>
          <p:cNvPr id="1201" name="Google Shape;1201;p42"/>
          <p:cNvSpPr txBox="1"/>
          <p:nvPr/>
        </p:nvSpPr>
        <p:spPr>
          <a:xfrm>
            <a:off x="180000" y="1620000"/>
            <a:ext cx="954000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260"/>
              <a:buFont typeface="Noto Sans Symbols"/>
              <a:buChar char="●"/>
            </a:pPr>
            <a:r>
              <a:rPr b="0" lang="en-GB" sz="2800" strike="noStrike">
                <a:solidFill>
                  <a:srgbClr val="000000"/>
                </a:solidFill>
                <a:latin typeface="Times"/>
                <a:ea typeface="Times"/>
                <a:cs typeface="Times"/>
                <a:sym typeface="Times"/>
              </a:rPr>
              <a:t>La motivación de usar la GCLF  como indicador es empírica más que teórica </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Times"/>
                <a:ea typeface="Times"/>
                <a:cs typeface="Times"/>
                <a:sym typeface="Times"/>
              </a:rPr>
              <a:t>La calibración del método se reduce, en esencia, a determinar la magnitud absoluta del </a:t>
            </a:r>
            <a:r>
              <a:rPr b="0" i="1" lang="en-GB" sz="2800" strike="noStrike">
                <a:solidFill>
                  <a:srgbClr val="000000"/>
                </a:solidFill>
                <a:latin typeface="Times"/>
                <a:ea typeface="Times"/>
                <a:cs typeface="Times"/>
                <a:sym typeface="Times"/>
              </a:rPr>
              <a:t>turnover</a:t>
            </a:r>
            <a:r>
              <a:rPr b="0" lang="en-GB" sz="2800" strike="noStrike">
                <a:solidFill>
                  <a:srgbClr val="000000"/>
                </a:solidFill>
                <a:latin typeface="Times"/>
                <a:ea typeface="Times"/>
                <a:cs typeface="Times"/>
                <a:sym typeface="Times"/>
              </a:rPr>
              <a:t> M</a:t>
            </a:r>
            <a:r>
              <a:rPr b="0" baseline="-25000" lang="en-GB" sz="4827" strike="noStrike">
                <a:solidFill>
                  <a:srgbClr val="000000"/>
                </a:solidFill>
                <a:latin typeface="Times"/>
                <a:ea typeface="Times"/>
                <a:cs typeface="Times"/>
                <a:sym typeface="Times"/>
              </a:rPr>
              <a:t>0</a:t>
            </a:r>
            <a:r>
              <a:rPr b="0" lang="en-GB" sz="2800" strike="noStrike">
                <a:solidFill>
                  <a:srgbClr val="000000"/>
                </a:solidFill>
                <a:latin typeface="Times"/>
                <a:ea typeface="Times"/>
                <a:cs typeface="Times"/>
                <a:sym typeface="Times"/>
              </a:rPr>
              <a:t> y la dispersión </a:t>
            </a:r>
            <a:r>
              <a:rPr b="0" lang="en-GB" sz="2800" strike="noStrike">
                <a:solidFill>
                  <a:srgbClr val="000000"/>
                </a:solidFill>
                <a:latin typeface="Noto Sans Symbols"/>
                <a:ea typeface="Noto Sans Symbols"/>
                <a:cs typeface="Noto Sans Symbols"/>
                <a:sym typeface="Noto Sans Symbols"/>
              </a:rPr>
              <a:t></a:t>
            </a:r>
            <a:r>
              <a:rPr b="0" lang="en-GB" sz="2800" strike="noStrike">
                <a:solidFill>
                  <a:srgbClr val="000000"/>
                </a:solidFill>
                <a:latin typeface="Times"/>
                <a:ea typeface="Times"/>
                <a:cs typeface="Times"/>
                <a:sym typeface="Times"/>
              </a:rPr>
              <a:t> de la GCLF independientemente, en tantas galaxias como sea posible. </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Times"/>
                <a:ea typeface="Times"/>
                <a:cs typeface="Times"/>
                <a:sym typeface="Times"/>
              </a:rPr>
              <a:t>Son M</a:t>
            </a:r>
            <a:r>
              <a:rPr b="0" baseline="-25000" lang="en-GB" sz="4827" strike="noStrike">
                <a:solidFill>
                  <a:srgbClr val="000000"/>
                </a:solidFill>
                <a:latin typeface="Times"/>
                <a:ea typeface="Times"/>
                <a:cs typeface="Times"/>
                <a:sym typeface="Times"/>
              </a:rPr>
              <a:t>0</a:t>
            </a:r>
            <a:r>
              <a:rPr b="0" lang="en-GB" sz="2800" strike="noStrike">
                <a:solidFill>
                  <a:srgbClr val="000000"/>
                </a:solidFill>
                <a:latin typeface="Times"/>
                <a:ea typeface="Times"/>
                <a:cs typeface="Times"/>
                <a:sym typeface="Times"/>
              </a:rPr>
              <a:t> o </a:t>
            </a:r>
            <a:r>
              <a:rPr b="0" lang="en-GB" sz="2800" strike="noStrike">
                <a:solidFill>
                  <a:srgbClr val="000000"/>
                </a:solidFill>
                <a:latin typeface="Noto Sans Symbols"/>
                <a:ea typeface="Noto Sans Symbols"/>
                <a:cs typeface="Noto Sans Symbols"/>
                <a:sym typeface="Noto Sans Symbols"/>
              </a:rPr>
              <a:t></a:t>
            </a:r>
            <a:r>
              <a:rPr b="0" lang="en-GB" sz="2800" strike="noStrike">
                <a:solidFill>
                  <a:srgbClr val="000000"/>
                </a:solidFill>
                <a:latin typeface="Times"/>
                <a:ea typeface="Times"/>
                <a:cs typeface="Times"/>
                <a:sym typeface="Times"/>
              </a:rPr>
              <a:t>  universales? </a:t>
            </a:r>
            <a:endParaRPr b="0" sz="2800" strike="noStrike">
              <a:solidFill>
                <a:srgbClr val="000000"/>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43"/>
          <p:cNvSpPr txBox="1"/>
          <p:nvPr/>
        </p:nvSpPr>
        <p:spPr>
          <a:xfrm>
            <a:off x="752040" y="469800"/>
            <a:ext cx="8607960" cy="14454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CG en FORNAX y VIRGO con HST-ACS</a:t>
            </a:r>
            <a:endParaRPr b="1" sz="4400" strike="noStrike">
              <a:solidFill>
                <a:srgbClr val="333333"/>
              </a:solidFill>
              <a:latin typeface="Arial"/>
              <a:ea typeface="Arial"/>
              <a:cs typeface="Arial"/>
              <a:sym typeface="Arial"/>
            </a:endParaRPr>
          </a:p>
        </p:txBody>
      </p:sp>
      <p:sp>
        <p:nvSpPr>
          <p:cNvPr id="1207" name="Google Shape;1207;p43"/>
          <p:cNvSpPr txBox="1"/>
          <p:nvPr/>
        </p:nvSpPr>
        <p:spPr>
          <a:xfrm>
            <a:off x="560880" y="2340000"/>
            <a:ext cx="9339120" cy="491832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132 galaxias tempranas</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Hay una correlación ajustada entre la dispersión de la GCLF y la magnitud absoluta de la galaxia (menor para las más débiles).</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Si se lo usa como indicador de distancia se encuentra que el módulo de distancias relativo entre ambos cúmulos es menor en 0.22mag que el obtenido vía SBF. (0.2+/-0.04 para GCLF y 0.42+/-0.03 para SBF.</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Esta diferencia se debería a diferencias en el entorno donde se forman y evolucionan.</a:t>
            </a:r>
            <a:endParaRPr b="0" sz="2800" strike="noStrike">
              <a:solidFill>
                <a:srgbClr val="000000"/>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44"/>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Hay evidencia previas de una correlación entre la magnitud del turnover y la disp. de vel. del cúmulo (a mayor </a:t>
            </a:r>
            <a:r>
              <a:rPr b="0" lang="en-GB" sz="2800" strike="noStrike">
                <a:solidFill>
                  <a:srgbClr val="000000"/>
                </a:solidFill>
                <a:latin typeface="Verdana"/>
                <a:ea typeface="Verdana"/>
                <a:cs typeface="Verdana"/>
                <a:sym typeface="Verdana"/>
              </a:rPr>
              <a:t>σ</a:t>
            </a:r>
            <a:r>
              <a:rPr b="0" lang="en-GB" sz="2800" strike="noStrike">
                <a:solidFill>
                  <a:srgbClr val="000000"/>
                </a:solidFill>
                <a:latin typeface="Arial"/>
                <a:ea typeface="Arial"/>
                <a:cs typeface="Arial"/>
                <a:sym typeface="Arial"/>
              </a:rPr>
              <a:t> </a:t>
            </a:r>
            <a:r>
              <a:rPr b="0" i="1" lang="en-GB" sz="2800" strike="noStrike">
                <a:solidFill>
                  <a:srgbClr val="000000"/>
                </a:solidFill>
                <a:latin typeface="Arial"/>
                <a:ea typeface="Arial"/>
                <a:cs typeface="Arial"/>
                <a:sym typeface="Arial"/>
              </a:rPr>
              <a:t>turnover</a:t>
            </a:r>
            <a:r>
              <a:rPr b="0" lang="en-GB" sz="2800" strike="noStrike">
                <a:solidFill>
                  <a:srgbClr val="000000"/>
                </a:solidFill>
                <a:latin typeface="Arial"/>
                <a:ea typeface="Arial"/>
                <a:cs typeface="Arial"/>
                <a:sym typeface="Arial"/>
              </a:rPr>
              <a:t> más débil).</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Los globulares de Fornax serían 0.3 Gyrs más jóvenes que los de Virgo, por lo tanto más brillantes.</a:t>
            </a:r>
            <a:endParaRPr b="0" sz="28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260"/>
              <a:buFont typeface="Noto Sans Symbols"/>
              <a:buChar char="●"/>
            </a:pPr>
            <a:r>
              <a:rPr b="0" lang="en-GB" sz="2800" strike="noStrike">
                <a:solidFill>
                  <a:srgbClr val="000000"/>
                </a:solidFill>
                <a:latin typeface="Arial"/>
                <a:ea typeface="Arial"/>
                <a:cs typeface="Arial"/>
                <a:sym typeface="Arial"/>
              </a:rPr>
              <a:t>La dispersión que encuentran para el </a:t>
            </a:r>
            <a:r>
              <a:rPr b="0" i="1" lang="en-GB" sz="2800" strike="noStrike">
                <a:solidFill>
                  <a:srgbClr val="000000"/>
                </a:solidFill>
                <a:latin typeface="Arial"/>
                <a:ea typeface="Arial"/>
                <a:cs typeface="Arial"/>
                <a:sym typeface="Arial"/>
              </a:rPr>
              <a:t>turnover </a:t>
            </a:r>
            <a:r>
              <a:rPr b="0" lang="en-GB" sz="2800" strike="noStrike">
                <a:solidFill>
                  <a:srgbClr val="000000"/>
                </a:solidFill>
                <a:latin typeface="Arial"/>
                <a:ea typeface="Arial"/>
                <a:cs typeface="Arial"/>
                <a:sym typeface="Arial"/>
              </a:rPr>
              <a:t>es de 0.21mag para Virgo y 0.15mag para Fornax (una vez descontado los efectos de profundidad del cúmulo).</a:t>
            </a:r>
            <a:endParaRPr b="0" sz="2800" strike="noStrike">
              <a:solidFill>
                <a:srgbClr val="000000"/>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6" name="Shape 1216"/>
        <p:cNvGrpSpPr/>
        <p:nvPr/>
      </p:nvGrpSpPr>
      <p:grpSpPr>
        <a:xfrm>
          <a:off x="0" y="0"/>
          <a:ext cx="0" cy="0"/>
          <a:chOff x="0" y="0"/>
          <a:chExt cx="0" cy="0"/>
        </a:xfrm>
      </p:grpSpPr>
      <p:sp>
        <p:nvSpPr>
          <p:cNvPr id="1217" name="Google Shape;1217;p45"/>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El GCLF </a:t>
            </a:r>
            <a:r>
              <a:rPr b="0" i="1" lang="en-GB" sz="3200" strike="noStrike">
                <a:solidFill>
                  <a:srgbClr val="000000"/>
                </a:solidFill>
                <a:latin typeface="Arial"/>
                <a:ea typeface="Arial"/>
                <a:cs typeface="Arial"/>
                <a:sym typeface="Arial"/>
              </a:rPr>
              <a:t>turnover</a:t>
            </a:r>
            <a:r>
              <a:rPr b="0" lang="en-GB" sz="3200" strike="noStrike">
                <a:solidFill>
                  <a:srgbClr val="000000"/>
                </a:solidFill>
                <a:latin typeface="Arial"/>
                <a:ea typeface="Arial"/>
                <a:cs typeface="Arial"/>
                <a:sym typeface="Arial"/>
              </a:rPr>
              <a:t> es sitemáticamente más débil para galaxias de luminosidad más baja (hasta 0.3mag).</a:t>
            </a:r>
            <a:endParaRPr b="0" sz="3200" strike="noStrike">
              <a:solidFill>
                <a:srgbClr val="000000"/>
              </a:solidFill>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p46"/>
          <p:cNvSpPr txBox="1"/>
          <p:nvPr/>
        </p:nvSpPr>
        <p:spPr>
          <a:xfrm>
            <a:off x="740880" y="555480"/>
            <a:ext cx="8607960" cy="126252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 </a:t>
            </a:r>
            <a:endParaRPr b="1" sz="4400" strike="noStrike">
              <a:solidFill>
                <a:srgbClr val="333333"/>
              </a:solidFill>
              <a:latin typeface="Arial"/>
              <a:ea typeface="Arial"/>
              <a:cs typeface="Arial"/>
              <a:sym typeface="Arial"/>
            </a:endParaRPr>
          </a:p>
        </p:txBody>
      </p:sp>
      <p:pic>
        <p:nvPicPr>
          <p:cNvPr id="1223" name="Google Shape;1223;p46"/>
          <p:cNvPicPr preferRelativeResize="0"/>
          <p:nvPr/>
        </p:nvPicPr>
        <p:blipFill rotWithShape="1">
          <a:blip r:embed="rId3">
            <a:alphaModFix/>
          </a:blip>
          <a:srcRect b="0" l="0" r="0" t="0"/>
          <a:stretch/>
        </p:blipFill>
        <p:spPr>
          <a:xfrm>
            <a:off x="900000" y="540000"/>
            <a:ext cx="8280000" cy="6660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5"/>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i="0" lang="en-GB" sz="4400" u="none" cap="none" strike="noStrike">
                <a:solidFill>
                  <a:srgbClr val="333333"/>
                </a:solidFill>
                <a:latin typeface="Arial"/>
                <a:ea typeface="Arial"/>
                <a:cs typeface="Arial"/>
                <a:sym typeface="Arial"/>
              </a:rPr>
              <a:t>Indicadores de Distancias</a:t>
            </a:r>
            <a:endParaRPr b="1" i="0" sz="4400" u="none" cap="none" strike="noStrike">
              <a:solidFill>
                <a:srgbClr val="333333"/>
              </a:solidFill>
              <a:latin typeface="Arial"/>
              <a:ea typeface="Arial"/>
              <a:cs typeface="Arial"/>
              <a:sym typeface="Arial"/>
            </a:endParaRPr>
          </a:p>
        </p:txBody>
      </p:sp>
      <p:sp>
        <p:nvSpPr>
          <p:cNvPr id="142" name="Google Shape;142;p5"/>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i="0" lang="en-GB" sz="3200" u="none" cap="none" strike="noStrike">
                <a:solidFill>
                  <a:srgbClr val="000000"/>
                </a:solidFill>
                <a:latin typeface="Arial"/>
                <a:ea typeface="Arial"/>
                <a:cs typeface="Arial"/>
                <a:sym typeface="Arial"/>
              </a:rPr>
              <a:t>Son aquellos indicadores que tienen alguna medida característica en los que uno </a:t>
            </a:r>
            <a:r>
              <a:rPr lang="en-GB" sz="3200"/>
              <a:t>puede</a:t>
            </a:r>
            <a:r>
              <a:rPr b="0" i="0" lang="en-GB" sz="3200" u="none" cap="none" strike="noStrike">
                <a:solidFill>
                  <a:srgbClr val="000000"/>
                </a:solidFill>
                <a:latin typeface="Arial"/>
                <a:ea typeface="Arial"/>
                <a:cs typeface="Arial"/>
                <a:sym typeface="Arial"/>
              </a:rPr>
              <a:t> medir un valor medio y una dispersión. </a:t>
            </a:r>
            <a:endParaRPr b="0" i="0" sz="3200" u="none" cap="none"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i="0" lang="en-GB" sz="3200" u="none" cap="none" strike="noStrike">
                <a:solidFill>
                  <a:srgbClr val="000000"/>
                </a:solidFill>
                <a:latin typeface="Arial"/>
                <a:ea typeface="Arial"/>
                <a:cs typeface="Arial"/>
                <a:sym typeface="Arial"/>
              </a:rPr>
              <a:t>Una suposición importante a realizar es que algo que se mide acá y en otro lugar tienen que tener las mismas propiedades (salvo que tengamos en cuenta la evolución ). </a:t>
            </a:r>
            <a:endParaRPr b="0" i="0" sz="3200" u="none" cap="none" strike="noStrike">
              <a:solidFill>
                <a:srgbClr val="000000"/>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sp>
        <p:nvSpPr>
          <p:cNvPr id="1228" name="Google Shape;1228;p47"/>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pic>
        <p:nvPicPr>
          <p:cNvPr id="1229" name="Google Shape;1229;p47"/>
          <p:cNvPicPr preferRelativeResize="0"/>
          <p:nvPr/>
        </p:nvPicPr>
        <p:blipFill rotWithShape="1">
          <a:blip r:embed="rId3">
            <a:alphaModFix/>
          </a:blip>
          <a:srcRect b="0" l="0" r="0" t="0"/>
          <a:stretch/>
        </p:blipFill>
        <p:spPr>
          <a:xfrm>
            <a:off x="3049200" y="0"/>
            <a:ext cx="4330800" cy="755964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3" name="Shape 1233"/>
        <p:cNvGrpSpPr/>
        <p:nvPr/>
      </p:nvGrpSpPr>
      <p:grpSpPr>
        <a:xfrm>
          <a:off x="0" y="0"/>
          <a:ext cx="0" cy="0"/>
          <a:chOff x="0" y="0"/>
          <a:chExt cx="0" cy="0"/>
        </a:xfrm>
      </p:grpSpPr>
      <p:pic>
        <p:nvPicPr>
          <p:cNvPr id="1234" name="Google Shape;1234;p48"/>
          <p:cNvPicPr preferRelativeResize="0"/>
          <p:nvPr/>
        </p:nvPicPr>
        <p:blipFill rotWithShape="1">
          <a:blip r:embed="rId3">
            <a:alphaModFix/>
          </a:blip>
          <a:srcRect b="0" l="0" r="0" t="0"/>
          <a:stretch/>
        </p:blipFill>
        <p:spPr>
          <a:xfrm>
            <a:off x="3192840" y="360"/>
            <a:ext cx="3827160" cy="755964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8" name="Shape 1238"/>
        <p:cNvGrpSpPr/>
        <p:nvPr/>
      </p:nvGrpSpPr>
      <p:grpSpPr>
        <a:xfrm>
          <a:off x="0" y="0"/>
          <a:ext cx="0" cy="0"/>
          <a:chOff x="0" y="0"/>
          <a:chExt cx="0" cy="0"/>
        </a:xfrm>
      </p:grpSpPr>
      <p:sp>
        <p:nvSpPr>
          <p:cNvPr id="1239" name="Google Shape;1239;p49"/>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pic>
        <p:nvPicPr>
          <p:cNvPr id="1240" name="Google Shape;1240;p49"/>
          <p:cNvPicPr preferRelativeResize="0"/>
          <p:nvPr/>
        </p:nvPicPr>
        <p:blipFill rotWithShape="1">
          <a:blip r:embed="rId3">
            <a:alphaModFix/>
          </a:blip>
          <a:srcRect b="0" l="0" r="0" t="0"/>
          <a:stretch/>
        </p:blipFill>
        <p:spPr>
          <a:xfrm>
            <a:off x="2160000" y="180000"/>
            <a:ext cx="5940000" cy="70200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 name="Shape 1244"/>
        <p:cNvGrpSpPr/>
        <p:nvPr/>
      </p:nvGrpSpPr>
      <p:grpSpPr>
        <a:xfrm>
          <a:off x="0" y="0"/>
          <a:ext cx="0" cy="0"/>
          <a:chOff x="0" y="0"/>
          <a:chExt cx="0" cy="0"/>
        </a:xfrm>
      </p:grpSpPr>
      <p:sp>
        <p:nvSpPr>
          <p:cNvPr id="1245" name="Google Shape;1245;p50"/>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246" name="Google Shape;1246;p50"/>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pic>
        <p:nvPicPr>
          <p:cNvPr id="1247" name="Google Shape;1247;p50"/>
          <p:cNvPicPr preferRelativeResize="0"/>
          <p:nvPr/>
        </p:nvPicPr>
        <p:blipFill rotWithShape="1">
          <a:blip r:embed="rId3">
            <a:alphaModFix/>
          </a:blip>
          <a:srcRect b="0" l="0" r="0" t="0"/>
          <a:stretch/>
        </p:blipFill>
        <p:spPr>
          <a:xfrm>
            <a:off x="2340000" y="682560"/>
            <a:ext cx="6120000" cy="633744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51"/>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pic>
        <p:nvPicPr>
          <p:cNvPr id="1253" name="Google Shape;1253;p51"/>
          <p:cNvPicPr preferRelativeResize="0"/>
          <p:nvPr/>
        </p:nvPicPr>
        <p:blipFill rotWithShape="1">
          <a:blip r:embed="rId3">
            <a:alphaModFix/>
          </a:blip>
          <a:srcRect b="0" l="0" r="0" t="0"/>
          <a:stretch/>
        </p:blipFill>
        <p:spPr>
          <a:xfrm>
            <a:off x="3060000" y="360"/>
            <a:ext cx="4398480" cy="755964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52"/>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Novas</a:t>
            </a:r>
            <a:endParaRPr b="1" sz="4400" strike="noStrike">
              <a:solidFill>
                <a:srgbClr val="333333"/>
              </a:solidFill>
              <a:latin typeface="Arial"/>
              <a:ea typeface="Arial"/>
              <a:cs typeface="Arial"/>
              <a:sym typeface="Arial"/>
            </a:endParaRPr>
          </a:p>
        </p:txBody>
      </p:sp>
      <p:sp>
        <p:nvSpPr>
          <p:cNvPr id="1259" name="Google Shape;1259;p52"/>
          <p:cNvSpPr txBox="1"/>
          <p:nvPr/>
        </p:nvSpPr>
        <p:spPr>
          <a:xfrm>
            <a:off x="704880" y="2101680"/>
            <a:ext cx="8607960" cy="492948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Times"/>
                <a:ea typeface="Times"/>
                <a:cs typeface="Times"/>
                <a:sym typeface="Times"/>
              </a:rPr>
              <a:t>Son objetos luminosos (M</a:t>
            </a:r>
            <a:r>
              <a:rPr b="0" baseline="-25000" lang="en-GB" sz="5517" strike="noStrike">
                <a:solidFill>
                  <a:srgbClr val="000000"/>
                </a:solidFill>
                <a:latin typeface="Times"/>
                <a:ea typeface="Times"/>
                <a:cs typeface="Times"/>
                <a:sym typeface="Times"/>
              </a:rPr>
              <a:t>B</a:t>
            </a:r>
            <a:r>
              <a:rPr b="0" lang="en-GB" sz="3200" strike="noStrike">
                <a:solidFill>
                  <a:srgbClr val="000000"/>
                </a:solidFill>
                <a:latin typeface="Times"/>
                <a:ea typeface="Times"/>
                <a:cs typeface="Times"/>
                <a:sym typeface="Times"/>
              </a:rPr>
              <a:t>~-9 en el máximo ) y fáciles de reconocer.</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Times"/>
                <a:ea typeface="Times"/>
                <a:cs typeface="Times"/>
                <a:sym typeface="Times"/>
              </a:rPr>
              <a:t>Sistema binario próximo donde una componente es una enana blanca.</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Times"/>
                <a:ea typeface="Times"/>
                <a:cs typeface="Times"/>
                <a:sym typeface="Times"/>
              </a:rPr>
              <a:t>Muestran un fuerte incremento de la luminosidad debido a reacciones termonucleares en la superficie de la enana debido a la acreción de H de la compañera más pequeña. </a:t>
            </a:r>
            <a:endParaRPr b="0" sz="3200" strike="noStrike">
              <a:solidFill>
                <a:srgbClr val="000000"/>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3" name="Shape 1263"/>
        <p:cNvGrpSpPr/>
        <p:nvPr/>
      </p:nvGrpSpPr>
      <p:grpSpPr>
        <a:xfrm>
          <a:off x="0" y="0"/>
          <a:ext cx="0" cy="0"/>
          <a:chOff x="0" y="0"/>
          <a:chExt cx="0" cy="0"/>
        </a:xfrm>
      </p:grpSpPr>
      <p:sp>
        <p:nvSpPr>
          <p:cNvPr id="1264" name="Google Shape;1264;p53"/>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265" name="Google Shape;1265;p53"/>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Habría entre 30 y 60 por año en una galaxias como la nuestra</a:t>
            </a:r>
            <a:endParaRPr b="0" sz="3200" strike="noStrike">
              <a:solidFill>
                <a:srgbClr val="000000"/>
              </a:solidFill>
              <a:latin typeface="Arial"/>
              <a:ea typeface="Arial"/>
              <a:cs typeface="Arial"/>
              <a:sym typeface="Arial"/>
            </a:endParaRPr>
          </a:p>
        </p:txBody>
      </p:sp>
      <p:sp>
        <p:nvSpPr>
          <p:cNvPr id="1266" name="Google Shape;1266;p53"/>
          <p:cNvSpPr txBox="1"/>
          <p:nvPr/>
        </p:nvSpPr>
        <p:spPr>
          <a:xfrm>
            <a:off x="4587480" y="5871240"/>
            <a:ext cx="180720" cy="4453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67" name="Google Shape;1267;p53"/>
          <p:cNvPicPr preferRelativeResize="0"/>
          <p:nvPr/>
        </p:nvPicPr>
        <p:blipFill rotWithShape="1">
          <a:blip r:embed="rId3">
            <a:alphaModFix/>
          </a:blip>
          <a:srcRect b="0" l="0" r="0" t="0"/>
          <a:stretch/>
        </p:blipFill>
        <p:spPr>
          <a:xfrm>
            <a:off x="2708640" y="3420000"/>
            <a:ext cx="4671360" cy="39510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54"/>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Novas</a:t>
            </a:r>
            <a:endParaRPr b="1" sz="4400" strike="noStrike">
              <a:solidFill>
                <a:srgbClr val="333333"/>
              </a:solidFill>
              <a:latin typeface="Arial"/>
              <a:ea typeface="Arial"/>
              <a:cs typeface="Arial"/>
              <a:sym typeface="Arial"/>
            </a:endParaRPr>
          </a:p>
        </p:txBody>
      </p:sp>
      <p:sp>
        <p:nvSpPr>
          <p:cNvPr id="1273" name="Google Shape;1273;p54"/>
          <p:cNvSpPr txBox="1"/>
          <p:nvPr/>
        </p:nvSpPr>
        <p:spPr>
          <a:xfrm>
            <a:off x="720000" y="1627560"/>
            <a:ext cx="9147960" cy="5932440"/>
          </a:xfrm>
          <a:prstGeom prst="rect">
            <a:avLst/>
          </a:prstGeom>
          <a:noFill/>
          <a:ln>
            <a:noFill/>
          </a:ln>
        </p:spPr>
        <p:txBody>
          <a:bodyPr anchorCtr="0" anchor="t" bIns="0" lIns="0" spcFirstLastPara="1" rIns="0" wrap="square" tIns="0">
            <a:noAutofit/>
          </a:bodyPr>
          <a:lstStyle/>
          <a:p>
            <a:pPr indent="-232559" lvl="0" marL="432000" marR="0" rtl="0" algn="l">
              <a:spcBef>
                <a:spcPts val="0"/>
              </a:spcBef>
              <a:spcAft>
                <a:spcPts val="0"/>
              </a:spcAft>
              <a:buClr>
                <a:srgbClr val="0E594D"/>
              </a:buClr>
              <a:buSzPts val="1440"/>
              <a:buFont typeface="Noto Sans Symbols"/>
              <a:buNone/>
            </a:pPr>
            <a:r>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Pertenecen a una población estelar vieja --&gt; E y bulges de S.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Las observaciones de las Novas más allá del Grupo Local son simples y fáciles de interpretar.</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No estaría fuertemente afectadas por efectos de metalicidad.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Con telescopios de 8 metros se puede ir más allá de Virgo</a:t>
            </a:r>
            <a:endParaRPr b="0" sz="3200" strike="noStrike">
              <a:solidFill>
                <a:srgbClr val="000000"/>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sp>
        <p:nvSpPr>
          <p:cNvPr id="1278" name="Google Shape;1278;p55"/>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279" name="Google Shape;1279;p55"/>
          <p:cNvSpPr txBox="1"/>
          <p:nvPr/>
        </p:nvSpPr>
        <p:spPr>
          <a:xfrm>
            <a:off x="540000" y="2101680"/>
            <a:ext cx="954000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La relación entre el máximo de luminosidad de una Nova y su tasa de decaimiento (MMRD) se usa para derivar distancias extragalácticas.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Novas brillantes decaen más rápidamente que las novas intrínsecamente débiles.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Es necesario poder medir al menos 2  magnitudes más respecto al máximo de luz, por la tasa media de decaimiento. </a:t>
            </a:r>
            <a:endParaRPr b="0" sz="3200" strike="noStrike">
              <a:solidFill>
                <a:srgbClr val="000000"/>
              </a:solidFill>
              <a:latin typeface="Arial"/>
              <a:ea typeface="Arial"/>
              <a:cs typeface="Arial"/>
              <a:sym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 name="Shape 1283"/>
        <p:cNvGrpSpPr/>
        <p:nvPr/>
      </p:nvGrpSpPr>
      <p:grpSpPr>
        <a:xfrm>
          <a:off x="0" y="0"/>
          <a:ext cx="0" cy="0"/>
          <a:chOff x="0" y="0"/>
          <a:chExt cx="0" cy="0"/>
        </a:xfrm>
      </p:grpSpPr>
      <p:sp>
        <p:nvSpPr>
          <p:cNvPr id="1284" name="Google Shape;1284;p56"/>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285" name="Google Shape;1285;p56"/>
          <p:cNvSpPr txBox="1"/>
          <p:nvPr/>
        </p:nvSpPr>
        <p:spPr>
          <a:xfrm>
            <a:off x="360000" y="1987560"/>
            <a:ext cx="954000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Calibración:  1) usando Novas galácticas, o 2) usando Novas en M31.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Un problema es que algunas novas tienen curvas de luz con irregularidades y máximos secundarios que pueden confundirse con máximos absolutos.</a:t>
            </a:r>
            <a:endParaRPr b="0" sz="3200"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6"/>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i="0" sz="4400" u="none" cap="none" strike="noStrike">
              <a:solidFill>
                <a:srgbClr val="333333"/>
              </a:solidFill>
              <a:latin typeface="Arial"/>
              <a:ea typeface="Arial"/>
              <a:cs typeface="Arial"/>
              <a:sym typeface="Arial"/>
            </a:endParaRPr>
          </a:p>
        </p:txBody>
      </p:sp>
      <p:sp>
        <p:nvSpPr>
          <p:cNvPr id="148" name="Google Shape;148;p6"/>
          <p:cNvSpPr txBox="1"/>
          <p:nvPr/>
        </p:nvSpPr>
        <p:spPr>
          <a:xfrm>
            <a:off x="720000" y="1980000"/>
            <a:ext cx="8607960" cy="509796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i="0" lang="en-GB" sz="3200" u="none" cap="none" strike="noStrike">
                <a:solidFill>
                  <a:srgbClr val="FF0000"/>
                </a:solidFill>
                <a:latin typeface="Arial"/>
                <a:ea typeface="Arial"/>
                <a:cs typeface="Arial"/>
                <a:sym typeface="Arial"/>
              </a:rPr>
              <a:t>Históricamente</a:t>
            </a:r>
            <a:r>
              <a:rPr b="0" i="0" lang="en-GB" sz="3200" u="none" cap="none" strike="noStrike">
                <a:solidFill>
                  <a:srgbClr val="000000"/>
                </a:solidFill>
                <a:latin typeface="Arial"/>
                <a:ea typeface="Arial"/>
                <a:cs typeface="Arial"/>
                <a:sym typeface="Arial"/>
              </a:rPr>
              <a:t> existen dos tipos de indicadores de distancia: los primarios y los secundarios. </a:t>
            </a:r>
            <a:endParaRPr b="0" i="0" sz="3200" u="none" cap="none"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i="0" lang="en-GB" sz="3200" u="none" cap="none" strike="noStrike">
                <a:solidFill>
                  <a:srgbClr val="000000"/>
                </a:solidFill>
                <a:latin typeface="Arial"/>
                <a:ea typeface="Arial"/>
                <a:cs typeface="Arial"/>
                <a:sym typeface="Arial"/>
              </a:rPr>
              <a:t>Primarios: son objetos que se encuentran dentro de nuestra galaxia,  mientras que los indicadores</a:t>
            </a:r>
            <a:endParaRPr b="0" i="0" sz="3200" u="none" cap="none"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i="0" lang="en-GB" sz="3200" u="none" cap="none" strike="noStrike">
                <a:solidFill>
                  <a:srgbClr val="000000"/>
                </a:solidFill>
                <a:latin typeface="Arial"/>
                <a:ea typeface="Arial"/>
                <a:cs typeface="Arial"/>
                <a:sym typeface="Arial"/>
              </a:rPr>
              <a:t>Secundarios: son objetos que están fuera de la galaxia y que son calibrados con algún indicador primario.</a:t>
            </a:r>
            <a:endParaRPr b="0" i="0" sz="3200" u="none" cap="none"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i="0" lang="en-GB" sz="3200" u="none" cap="none" strike="noStrike">
                <a:solidFill>
                  <a:srgbClr val="000000"/>
                </a:solidFill>
                <a:latin typeface="Arial"/>
                <a:ea typeface="Arial"/>
                <a:cs typeface="Arial"/>
                <a:sym typeface="Arial"/>
              </a:rPr>
              <a:t>Este concepto varió en los últimos tiempos.  </a:t>
            </a:r>
            <a:endParaRPr b="0" i="0" sz="3200" u="none" cap="none" strike="noStrike">
              <a:solidFill>
                <a:srgbClr val="000000"/>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9" name="Shape 1289"/>
        <p:cNvGrpSpPr/>
        <p:nvPr/>
      </p:nvGrpSpPr>
      <p:grpSpPr>
        <a:xfrm>
          <a:off x="0" y="0"/>
          <a:ext cx="0" cy="0"/>
          <a:chOff x="0" y="0"/>
          <a:chExt cx="0" cy="0"/>
        </a:xfrm>
      </p:grpSpPr>
      <p:sp>
        <p:nvSpPr>
          <p:cNvPr id="1290" name="Google Shape;1290;p57"/>
          <p:cNvSpPr txBox="1"/>
          <p:nvPr/>
        </p:nvSpPr>
        <p:spPr>
          <a:xfrm>
            <a:off x="740880" y="555480"/>
            <a:ext cx="8607960" cy="126252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291" name="Google Shape;1291;p57"/>
          <p:cNvSpPr txBox="1"/>
          <p:nvPr/>
        </p:nvSpPr>
        <p:spPr>
          <a:xfrm>
            <a:off x="740880" y="2101680"/>
            <a:ext cx="4200480" cy="476280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Imágenes VLT de NGC 1316 una distancia de ~20Mpc</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Tendría entre 90 y 180 novas por año.</a:t>
            </a:r>
            <a:endParaRPr b="0" sz="3200" strike="noStrike">
              <a:solidFill>
                <a:srgbClr val="000000"/>
              </a:solidFill>
              <a:latin typeface="Arial"/>
              <a:ea typeface="Arial"/>
              <a:cs typeface="Arial"/>
              <a:sym typeface="Arial"/>
            </a:endParaRPr>
          </a:p>
        </p:txBody>
      </p:sp>
      <p:pic>
        <p:nvPicPr>
          <p:cNvPr id="1292" name="Google Shape;1292;p57"/>
          <p:cNvPicPr preferRelativeResize="0"/>
          <p:nvPr/>
        </p:nvPicPr>
        <p:blipFill rotWithShape="1">
          <a:blip r:embed="rId3">
            <a:alphaModFix/>
          </a:blip>
          <a:srcRect b="0" l="0" r="0" t="0"/>
          <a:stretch/>
        </p:blipFill>
        <p:spPr>
          <a:xfrm>
            <a:off x="5482080" y="1603440"/>
            <a:ext cx="3337920" cy="559656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6" name="Shape 1296"/>
        <p:cNvGrpSpPr/>
        <p:nvPr/>
      </p:nvGrpSpPr>
      <p:grpSpPr>
        <a:xfrm>
          <a:off x="0" y="0"/>
          <a:ext cx="0" cy="0"/>
          <a:chOff x="0" y="0"/>
          <a:chExt cx="0" cy="0"/>
        </a:xfrm>
      </p:grpSpPr>
      <p:sp>
        <p:nvSpPr>
          <p:cNvPr id="1297" name="Google Shape;1297;p58"/>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298" name="Google Shape;1298;p58"/>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pic>
        <p:nvPicPr>
          <p:cNvPr id="1299" name="Google Shape;1299;p58"/>
          <p:cNvPicPr preferRelativeResize="0"/>
          <p:nvPr/>
        </p:nvPicPr>
        <p:blipFill rotWithShape="1">
          <a:blip r:embed="rId3">
            <a:alphaModFix/>
          </a:blip>
          <a:srcRect b="0" l="0" r="0" t="0"/>
          <a:stretch/>
        </p:blipFill>
        <p:spPr>
          <a:xfrm>
            <a:off x="1620000" y="1980000"/>
            <a:ext cx="7314840" cy="546696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3" name="Shape 1303"/>
        <p:cNvGrpSpPr/>
        <p:nvPr/>
      </p:nvGrpSpPr>
      <p:grpSpPr>
        <a:xfrm>
          <a:off x="0" y="0"/>
          <a:ext cx="0" cy="0"/>
          <a:chOff x="0" y="0"/>
          <a:chExt cx="0" cy="0"/>
        </a:xfrm>
      </p:grpSpPr>
      <p:sp>
        <p:nvSpPr>
          <p:cNvPr id="1304" name="Google Shape;1304;p59"/>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305" name="Google Shape;1305;p59"/>
          <p:cNvSpPr txBox="1"/>
          <p:nvPr/>
        </p:nvSpPr>
        <p:spPr>
          <a:xfrm>
            <a:off x="632880" y="2101680"/>
            <a:ext cx="860796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El número de novas también permite estimar su contribución a la evolución química de las galaxias.</a:t>
            </a:r>
            <a:endParaRPr b="0" sz="3200" strike="noStrike">
              <a:solidFill>
                <a:srgbClr val="000000"/>
              </a:solidFill>
              <a:latin typeface="Arial"/>
              <a:ea typeface="Arial"/>
              <a:cs typeface="Arial"/>
              <a:sym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9" name="Shape 1309"/>
        <p:cNvGrpSpPr/>
        <p:nvPr/>
      </p:nvGrpSpPr>
      <p:grpSpPr>
        <a:xfrm>
          <a:off x="0" y="0"/>
          <a:ext cx="0" cy="0"/>
          <a:chOff x="0" y="0"/>
          <a:chExt cx="0" cy="0"/>
        </a:xfrm>
      </p:grpSpPr>
      <p:sp>
        <p:nvSpPr>
          <p:cNvPr id="1310" name="Google Shape;1310;p60"/>
          <p:cNvSpPr txBox="1"/>
          <p:nvPr/>
        </p:nvSpPr>
        <p:spPr>
          <a:xfrm>
            <a:off x="740880" y="2101680"/>
            <a:ext cx="8607960" cy="4762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sp>
        <p:nvSpPr>
          <p:cNvPr id="1311" name="Google Shape;1311;p60"/>
          <p:cNvSpPr txBox="1"/>
          <p:nvPr/>
        </p:nvSpPr>
        <p:spPr>
          <a:xfrm>
            <a:off x="740880" y="555480"/>
            <a:ext cx="8607960" cy="126252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Sn Ia--&gt;clase12.ppt</a:t>
            </a:r>
            <a:endParaRPr b="1" sz="4400" strike="noStrike">
              <a:solidFill>
                <a:srgbClr val="333333"/>
              </a:solidFill>
              <a:latin typeface="Arial"/>
              <a:ea typeface="Arial"/>
              <a:cs typeface="Arial"/>
              <a:sym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5" name="Shape 1315"/>
        <p:cNvGrpSpPr/>
        <p:nvPr/>
      </p:nvGrpSpPr>
      <p:grpSpPr>
        <a:xfrm>
          <a:off x="0" y="0"/>
          <a:ext cx="0" cy="0"/>
          <a:chOff x="0" y="0"/>
          <a:chExt cx="0" cy="0"/>
        </a:xfrm>
      </p:grpSpPr>
      <p:sp>
        <p:nvSpPr>
          <p:cNvPr id="1316" name="Google Shape;1316;p61"/>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Nebulosas Planetarias</a:t>
            </a:r>
            <a:endParaRPr b="1" sz="4400" strike="noStrike">
              <a:solidFill>
                <a:srgbClr val="333333"/>
              </a:solidFill>
              <a:latin typeface="Arial"/>
              <a:ea typeface="Arial"/>
              <a:cs typeface="Arial"/>
              <a:sym typeface="Arial"/>
            </a:endParaRPr>
          </a:p>
        </p:txBody>
      </p:sp>
      <p:sp>
        <p:nvSpPr>
          <p:cNvPr id="1317" name="Google Shape;1317;p61"/>
          <p:cNvSpPr txBox="1"/>
          <p:nvPr/>
        </p:nvSpPr>
        <p:spPr>
          <a:xfrm>
            <a:off x="360000" y="2101680"/>
            <a:ext cx="954000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Las NP son un estadio corto final de estrellas de masas intermedias.</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Se han ensayado muchos indicadores con sus propiedades individuales aunque sin mucho éxito.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Están en todas las galaxias de la clasificación de Hubble.</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Particularmente valiosas para galaxias E y SO (grupos y cúmulos). </a:t>
            </a:r>
            <a:endParaRPr b="0" sz="3200" strike="noStrike">
              <a:solidFill>
                <a:srgbClr val="000000"/>
              </a:solidFill>
              <a:latin typeface="Arial"/>
              <a:ea typeface="Arial"/>
              <a:cs typeface="Arial"/>
              <a:sym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62"/>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323" name="Google Shape;1323;p62"/>
          <p:cNvSpPr txBox="1"/>
          <p:nvPr/>
        </p:nvSpPr>
        <p:spPr>
          <a:xfrm>
            <a:off x="360000" y="2101680"/>
            <a:ext cx="954000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La emisión del continuo </a:t>
            </a:r>
            <a:r>
              <a:rPr lang="en-GB" sz="3200"/>
              <a:t>está</a:t>
            </a:r>
            <a:r>
              <a:rPr b="0" lang="en-GB" sz="3200" strike="noStrike">
                <a:solidFill>
                  <a:srgbClr val="000000"/>
                </a:solidFill>
                <a:latin typeface="Arial"/>
                <a:ea typeface="Arial"/>
                <a:cs typeface="Arial"/>
                <a:sym typeface="Arial"/>
              </a:rPr>
              <a:t> dominada por el ultravioleta y un 10% corresponde a la </a:t>
            </a:r>
            <a:r>
              <a:rPr lang="en-GB" sz="3200"/>
              <a:t>línea</a:t>
            </a:r>
            <a:r>
              <a:rPr b="0" lang="en-GB" sz="3200" strike="noStrike">
                <a:solidFill>
                  <a:srgbClr val="000000"/>
                </a:solidFill>
                <a:latin typeface="Arial"/>
                <a:ea typeface="Arial"/>
                <a:cs typeface="Arial"/>
                <a:sym typeface="Arial"/>
              </a:rPr>
              <a:t> del OIII</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Verdana"/>
                <a:ea typeface="Verdana"/>
                <a:cs typeface="Verdana"/>
                <a:sym typeface="Verdana"/>
              </a:rPr>
              <a:t>La función de luminosidad del [OIII] </a:t>
            </a:r>
            <a:r>
              <a:rPr b="0" lang="en-GB" sz="3200" strike="noStrike">
                <a:solidFill>
                  <a:srgbClr val="000000"/>
                </a:solidFill>
                <a:latin typeface="Noto Sans Symbols"/>
                <a:ea typeface="Noto Sans Symbols"/>
                <a:cs typeface="Noto Sans Symbols"/>
                <a:sym typeface="Noto Sans Symbols"/>
              </a:rPr>
              <a:t></a:t>
            </a:r>
            <a:r>
              <a:rPr b="0" lang="en-GB" sz="3200" strike="noStrike">
                <a:solidFill>
                  <a:srgbClr val="000000"/>
                </a:solidFill>
                <a:latin typeface="Verdana"/>
                <a:ea typeface="Verdana"/>
                <a:cs typeface="Verdana"/>
                <a:sym typeface="Verdana"/>
              </a:rPr>
              <a:t> 5007 es el indicador de distancias.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En una galaxia grande existen varios cientos de planetarias poblando las dos magnitudes más brillantes de la función de luminosidad. </a:t>
            </a:r>
            <a:endParaRPr b="0" sz="3200" strike="noStrike">
              <a:solidFill>
                <a:srgbClr val="000000"/>
              </a:solidFill>
              <a:latin typeface="Arial"/>
              <a:ea typeface="Arial"/>
              <a:cs typeface="Arial"/>
              <a:sym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 name="Shape 1327"/>
        <p:cNvGrpSpPr/>
        <p:nvPr/>
      </p:nvGrpSpPr>
      <p:grpSpPr>
        <a:xfrm>
          <a:off x="0" y="0"/>
          <a:ext cx="0" cy="0"/>
          <a:chOff x="0" y="0"/>
          <a:chExt cx="0" cy="0"/>
        </a:xfrm>
      </p:grpSpPr>
      <p:sp>
        <p:nvSpPr>
          <p:cNvPr id="1328" name="Google Shape;1328;p63"/>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329" name="Google Shape;1329;p63"/>
          <p:cNvSpPr txBox="1"/>
          <p:nvPr/>
        </p:nvSpPr>
        <p:spPr>
          <a:xfrm>
            <a:off x="540000" y="2101680"/>
            <a:ext cx="9180000" cy="498672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Una comparación entre  la NPLF y las distancias vía FBS para 14 galaxias dio  una dispersión de 0.19 mag, un número consistente con el error interno estimado de los dos métodos.</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Identificar y medir con exactitud una PN en galaxias externas requiere de filtros de banda angosta. </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Verdana"/>
                <a:ea typeface="Verdana"/>
                <a:cs typeface="Verdana"/>
                <a:sym typeface="Verdana"/>
              </a:rPr>
              <a:t>La mejor manera es a través de filtros interferenciales con un FWHM </a:t>
            </a:r>
            <a:r>
              <a:rPr b="0" lang="en-GB" sz="3200" strike="noStrike">
                <a:solidFill>
                  <a:srgbClr val="000000"/>
                </a:solidFill>
                <a:latin typeface="Noto Sans Symbols"/>
                <a:ea typeface="Noto Sans Symbols"/>
                <a:cs typeface="Noto Sans Symbols"/>
                <a:sym typeface="Noto Sans Symbols"/>
              </a:rPr>
              <a:t></a:t>
            </a:r>
            <a:r>
              <a:rPr b="0" lang="en-GB" sz="3200" strike="noStrike">
                <a:solidFill>
                  <a:srgbClr val="000000"/>
                </a:solidFill>
                <a:latin typeface="Verdana"/>
                <a:ea typeface="Verdana"/>
                <a:cs typeface="Verdana"/>
                <a:sym typeface="Verdana"/>
              </a:rPr>
              <a:t> 30 Å. </a:t>
            </a:r>
            <a:endParaRPr b="0" sz="3200" strike="noStrike">
              <a:solidFill>
                <a:srgbClr val="000000"/>
              </a:solidFill>
              <a:latin typeface="Arial"/>
              <a:ea typeface="Arial"/>
              <a:cs typeface="Arial"/>
              <a:sym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3" name="Shape 1333"/>
        <p:cNvGrpSpPr/>
        <p:nvPr/>
      </p:nvGrpSpPr>
      <p:grpSpPr>
        <a:xfrm>
          <a:off x="0" y="0"/>
          <a:ext cx="0" cy="0"/>
          <a:chOff x="0" y="0"/>
          <a:chExt cx="0" cy="0"/>
        </a:xfrm>
      </p:grpSpPr>
      <p:sp>
        <p:nvSpPr>
          <p:cNvPr id="1334" name="Google Shape;1334;p64"/>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335" name="Google Shape;1335;p64"/>
          <p:cNvSpPr txBox="1"/>
          <p:nvPr/>
        </p:nvSpPr>
        <p:spPr>
          <a:xfrm>
            <a:off x="180000" y="2101680"/>
            <a:ext cx="954000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Problema: comparaciones externas confiables. Debido a que las mediciones están concentradas sobre E y SO, por lo que muy pocas tienen la distancia determinada por NPLF y Cefeidas.</a:t>
            </a:r>
            <a:endParaRPr b="0" sz="3200" strike="noStrike">
              <a:solidFill>
                <a:srgbClr val="000000"/>
              </a:solidFill>
              <a:latin typeface="Arial"/>
              <a:ea typeface="Arial"/>
              <a:cs typeface="Arial"/>
              <a:sym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65"/>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341" name="Google Shape;1341;p65"/>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pic>
        <p:nvPicPr>
          <p:cNvPr id="1342" name="Google Shape;1342;p65"/>
          <p:cNvPicPr preferRelativeResize="0"/>
          <p:nvPr/>
        </p:nvPicPr>
        <p:blipFill rotWithShape="1">
          <a:blip r:embed="rId3">
            <a:alphaModFix/>
          </a:blip>
          <a:srcRect b="0" l="0" r="0" t="0"/>
          <a:stretch/>
        </p:blipFill>
        <p:spPr>
          <a:xfrm>
            <a:off x="1260000" y="1936800"/>
            <a:ext cx="3600000" cy="5083200"/>
          </a:xfrm>
          <a:prstGeom prst="rect">
            <a:avLst/>
          </a:prstGeom>
          <a:noFill/>
          <a:ln>
            <a:noFill/>
          </a:ln>
        </p:spPr>
      </p:pic>
      <p:pic>
        <p:nvPicPr>
          <p:cNvPr id="1343" name="Google Shape;1343;p65"/>
          <p:cNvPicPr preferRelativeResize="0"/>
          <p:nvPr/>
        </p:nvPicPr>
        <p:blipFill rotWithShape="1">
          <a:blip r:embed="rId4">
            <a:alphaModFix/>
          </a:blip>
          <a:srcRect b="0" l="0" r="0" t="0"/>
          <a:stretch/>
        </p:blipFill>
        <p:spPr>
          <a:xfrm>
            <a:off x="5220000" y="3047760"/>
            <a:ext cx="4320000" cy="127224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66"/>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349" name="Google Shape;1349;p66"/>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pic>
        <p:nvPicPr>
          <p:cNvPr id="1350" name="Google Shape;1350;p66"/>
          <p:cNvPicPr preferRelativeResize="0"/>
          <p:nvPr/>
        </p:nvPicPr>
        <p:blipFill rotWithShape="1">
          <a:blip r:embed="rId3">
            <a:alphaModFix/>
          </a:blip>
          <a:srcRect b="0" l="0" r="0" t="0"/>
          <a:stretch/>
        </p:blipFill>
        <p:spPr>
          <a:xfrm>
            <a:off x="1613160" y="1980000"/>
            <a:ext cx="6666840" cy="511668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7"/>
          <p:cNvSpPr txBox="1"/>
          <p:nvPr/>
        </p:nvSpPr>
        <p:spPr>
          <a:xfrm>
            <a:off x="900000" y="128880"/>
            <a:ext cx="8607960" cy="1274760"/>
          </a:xfrm>
          <a:prstGeom prst="rect">
            <a:avLst/>
          </a:prstGeom>
          <a:noFill/>
          <a:ln>
            <a:noFill/>
          </a:ln>
        </p:spPr>
        <p:txBody>
          <a:bodyPr anchorCtr="0" anchor="ctr" bIns="0" lIns="0" spcFirstLastPara="1" rIns="0" wrap="square" tIns="0">
            <a:noAutofit/>
          </a:bodyPr>
          <a:lstStyle/>
          <a:p>
            <a:pPr indent="-324000" lvl="0" marL="432000" marR="0" rtl="0" algn="ctr">
              <a:spcBef>
                <a:spcPts val="0"/>
              </a:spcBef>
              <a:spcAft>
                <a:spcPts val="0"/>
              </a:spcAft>
              <a:buNone/>
            </a:pPr>
            <a:r>
              <a:rPr b="1" i="1" lang="en-GB" sz="4400" u="none" cap="none" strike="noStrike">
                <a:solidFill>
                  <a:srgbClr val="333333"/>
                </a:solidFill>
                <a:latin typeface="Arial"/>
                <a:ea typeface="Arial"/>
                <a:cs typeface="Arial"/>
                <a:sym typeface="Arial"/>
              </a:rPr>
              <a:t>Indicadores de distancias más usados y</a:t>
            </a:r>
            <a:r>
              <a:rPr b="1" i="1" lang="en-GB" sz="4400">
                <a:solidFill>
                  <a:srgbClr val="333333"/>
                </a:solidFill>
              </a:rPr>
              <a:t>/</a:t>
            </a:r>
            <a:r>
              <a:rPr b="1" i="1" lang="en-GB" sz="4400" u="none" cap="none" strike="noStrike">
                <a:solidFill>
                  <a:srgbClr val="333333"/>
                </a:solidFill>
                <a:latin typeface="Arial"/>
                <a:ea typeface="Arial"/>
                <a:cs typeface="Arial"/>
                <a:sym typeface="Arial"/>
              </a:rPr>
              <a:t>o clásicos</a:t>
            </a:r>
            <a:endParaRPr b="1" i="0" sz="4400" u="none" cap="none" strike="noStrike">
              <a:solidFill>
                <a:srgbClr val="333333"/>
              </a:solidFill>
              <a:latin typeface="Arial"/>
              <a:ea typeface="Arial"/>
              <a:cs typeface="Arial"/>
              <a:sym typeface="Arial"/>
            </a:endParaRPr>
          </a:p>
        </p:txBody>
      </p:sp>
      <p:sp>
        <p:nvSpPr>
          <p:cNvPr id="154" name="Google Shape;154;p7"/>
          <p:cNvSpPr txBox="1"/>
          <p:nvPr/>
        </p:nvSpPr>
        <p:spPr>
          <a:xfrm>
            <a:off x="818600" y="1922785"/>
            <a:ext cx="8607900" cy="5637000"/>
          </a:xfrm>
          <a:prstGeom prst="rect">
            <a:avLst/>
          </a:prstGeom>
          <a:noFill/>
          <a:ln>
            <a:noFill/>
          </a:ln>
        </p:spPr>
        <p:txBody>
          <a:bodyPr anchorCtr="0" anchor="t" bIns="0" lIns="0" spcFirstLastPara="1" rIns="0" wrap="square" tIns="0">
            <a:noAutofit/>
          </a:bodyPr>
          <a:lstStyle/>
          <a:p>
            <a:pPr indent="-444500" lvl="0" marL="457200" marR="0" rtl="0" algn="l">
              <a:spcBef>
                <a:spcPts val="0"/>
              </a:spcBef>
              <a:spcAft>
                <a:spcPts val="0"/>
              </a:spcAft>
              <a:buClr>
                <a:srgbClr val="FF0000"/>
              </a:buClr>
              <a:buSzPts val="3400"/>
              <a:buFont typeface="Arial"/>
              <a:buChar char="●"/>
            </a:pPr>
            <a:r>
              <a:rPr b="0" i="0" lang="en-GB" sz="3400" u="none" cap="none" strike="noStrike">
                <a:solidFill>
                  <a:srgbClr val="FF0000"/>
                </a:solidFill>
                <a:latin typeface="Arial"/>
                <a:ea typeface="Arial"/>
                <a:cs typeface="Arial"/>
                <a:sym typeface="Arial"/>
              </a:rPr>
              <a:t>Estrellas variables Cefeidas Clásicas</a:t>
            </a:r>
            <a:endParaRPr b="0" i="0" sz="3400" u="none" cap="none" strike="noStrike">
              <a:solidFill>
                <a:srgbClr val="FF0000"/>
              </a:solidFill>
              <a:latin typeface="Arial"/>
              <a:ea typeface="Arial"/>
              <a:cs typeface="Arial"/>
              <a:sym typeface="Arial"/>
            </a:endParaRPr>
          </a:p>
          <a:p>
            <a:pPr indent="-444500" lvl="0" marL="457200" marR="0" rtl="0" algn="l">
              <a:spcBef>
                <a:spcPts val="0"/>
              </a:spcBef>
              <a:spcAft>
                <a:spcPts val="0"/>
              </a:spcAft>
              <a:buClr>
                <a:srgbClr val="FF0000"/>
              </a:buClr>
              <a:buSzPts val="3400"/>
              <a:buChar char="●"/>
            </a:pPr>
            <a:r>
              <a:rPr lang="en-GB" sz="3400">
                <a:solidFill>
                  <a:srgbClr val="FF0000"/>
                </a:solidFill>
              </a:rPr>
              <a:t>TRGB</a:t>
            </a:r>
            <a:endParaRPr sz="3400">
              <a:solidFill>
                <a:srgbClr val="FF0000"/>
              </a:solidFill>
            </a:endParaRPr>
          </a:p>
          <a:p>
            <a:pPr indent="-444500" lvl="0" marL="457200" marR="0" rtl="0" algn="l">
              <a:spcBef>
                <a:spcPts val="0"/>
              </a:spcBef>
              <a:spcAft>
                <a:spcPts val="0"/>
              </a:spcAft>
              <a:buClr>
                <a:srgbClr val="000000"/>
              </a:buClr>
              <a:buSzPts val="3400"/>
              <a:buFont typeface="Arial"/>
              <a:buChar char="●"/>
            </a:pPr>
            <a:r>
              <a:rPr b="0" i="0" lang="en-GB" sz="3400" u="none" cap="none" strike="noStrike">
                <a:solidFill>
                  <a:srgbClr val="000000"/>
                </a:solidFill>
                <a:latin typeface="Arial"/>
                <a:ea typeface="Arial"/>
                <a:cs typeface="Arial"/>
                <a:sym typeface="Arial"/>
              </a:rPr>
              <a:t>Cúmulos Globulares</a:t>
            </a:r>
            <a:endParaRPr b="0" i="0" sz="3400" u="none" cap="none" strike="noStrike">
              <a:solidFill>
                <a:srgbClr val="000000"/>
              </a:solidFill>
              <a:latin typeface="Arial"/>
              <a:ea typeface="Arial"/>
              <a:cs typeface="Arial"/>
              <a:sym typeface="Arial"/>
            </a:endParaRPr>
          </a:p>
          <a:p>
            <a:pPr indent="-444500" lvl="0" marL="457200" marR="0" rtl="0" algn="l">
              <a:spcBef>
                <a:spcPts val="0"/>
              </a:spcBef>
              <a:spcAft>
                <a:spcPts val="0"/>
              </a:spcAft>
              <a:buClr>
                <a:srgbClr val="000000"/>
              </a:buClr>
              <a:buSzPts val="3400"/>
              <a:buFont typeface="Arial"/>
              <a:buChar char="●"/>
            </a:pPr>
            <a:r>
              <a:rPr b="0" i="0" lang="en-GB" sz="3400" u="none" cap="none" strike="noStrike">
                <a:solidFill>
                  <a:srgbClr val="000000"/>
                </a:solidFill>
                <a:latin typeface="Arial"/>
                <a:ea typeface="Arial"/>
                <a:cs typeface="Arial"/>
                <a:sym typeface="Arial"/>
              </a:rPr>
              <a:t>RR Lyrae</a:t>
            </a:r>
            <a:endParaRPr b="0" i="0" sz="3400" u="none" cap="none" strike="noStrike">
              <a:solidFill>
                <a:srgbClr val="000000"/>
              </a:solidFill>
              <a:latin typeface="Arial"/>
              <a:ea typeface="Arial"/>
              <a:cs typeface="Arial"/>
              <a:sym typeface="Arial"/>
            </a:endParaRPr>
          </a:p>
          <a:p>
            <a:pPr indent="-444500" lvl="0" marL="457200" marR="0" rtl="0" algn="l">
              <a:spcBef>
                <a:spcPts val="0"/>
              </a:spcBef>
              <a:spcAft>
                <a:spcPts val="0"/>
              </a:spcAft>
              <a:buClr>
                <a:srgbClr val="000000"/>
              </a:buClr>
              <a:buSzPts val="3400"/>
              <a:buFont typeface="Arial"/>
              <a:buChar char="●"/>
            </a:pPr>
            <a:r>
              <a:rPr b="0" i="0" lang="en-GB" sz="3400" u="none" cap="none" strike="noStrike">
                <a:solidFill>
                  <a:srgbClr val="000000"/>
                </a:solidFill>
                <a:latin typeface="Arial"/>
                <a:ea typeface="Arial"/>
                <a:cs typeface="Arial"/>
                <a:sym typeface="Arial"/>
              </a:rPr>
              <a:t>Novas</a:t>
            </a:r>
            <a:endParaRPr b="0" i="0" sz="3400" u="none" cap="none" strike="noStrike">
              <a:solidFill>
                <a:srgbClr val="000000"/>
              </a:solidFill>
              <a:latin typeface="Arial"/>
              <a:ea typeface="Arial"/>
              <a:cs typeface="Arial"/>
              <a:sym typeface="Arial"/>
            </a:endParaRPr>
          </a:p>
          <a:p>
            <a:pPr indent="-444500" lvl="0" marL="457200" marR="0" rtl="0" algn="l">
              <a:spcBef>
                <a:spcPts val="0"/>
              </a:spcBef>
              <a:spcAft>
                <a:spcPts val="0"/>
              </a:spcAft>
              <a:buClr>
                <a:srgbClr val="FF0000"/>
              </a:buClr>
              <a:buSzPts val="3400"/>
              <a:buFont typeface="Arial"/>
              <a:buChar char="●"/>
            </a:pPr>
            <a:r>
              <a:rPr b="0" i="0" lang="en-GB" sz="3400" u="none" cap="none" strike="noStrike">
                <a:solidFill>
                  <a:srgbClr val="FF0000"/>
                </a:solidFill>
                <a:latin typeface="Arial"/>
                <a:ea typeface="Arial"/>
                <a:cs typeface="Arial"/>
                <a:sym typeface="Arial"/>
              </a:rPr>
              <a:t>Supernovas Ia</a:t>
            </a:r>
            <a:endParaRPr b="0" i="0" sz="3400" u="none" cap="none" strike="noStrike">
              <a:solidFill>
                <a:srgbClr val="000000"/>
              </a:solidFill>
              <a:latin typeface="Arial"/>
              <a:ea typeface="Arial"/>
              <a:cs typeface="Arial"/>
              <a:sym typeface="Arial"/>
            </a:endParaRPr>
          </a:p>
          <a:p>
            <a:pPr indent="-444500" lvl="0" marL="457200" marR="0" rtl="0" algn="l">
              <a:spcBef>
                <a:spcPts val="0"/>
              </a:spcBef>
              <a:spcAft>
                <a:spcPts val="0"/>
              </a:spcAft>
              <a:buClr>
                <a:srgbClr val="FF0000"/>
              </a:buClr>
              <a:buSzPts val="3400"/>
              <a:buFont typeface="Arial"/>
              <a:buChar char="●"/>
            </a:pPr>
            <a:r>
              <a:rPr b="0" i="0" lang="en-GB" sz="3400" u="none" cap="none" strike="noStrike">
                <a:solidFill>
                  <a:srgbClr val="FF0000"/>
                </a:solidFill>
                <a:latin typeface="Arial"/>
                <a:ea typeface="Arial"/>
                <a:cs typeface="Arial"/>
                <a:sym typeface="Arial"/>
              </a:rPr>
              <a:t>Relación Tully-Fisher</a:t>
            </a:r>
            <a:endParaRPr b="0" i="0" sz="3400" u="none" cap="none" strike="noStrike">
              <a:solidFill>
                <a:srgbClr val="000000"/>
              </a:solidFill>
              <a:latin typeface="Arial"/>
              <a:ea typeface="Arial"/>
              <a:cs typeface="Arial"/>
              <a:sym typeface="Arial"/>
            </a:endParaRPr>
          </a:p>
          <a:p>
            <a:pPr indent="-444500" lvl="0" marL="457200" marR="0" rtl="0" algn="l">
              <a:spcBef>
                <a:spcPts val="0"/>
              </a:spcBef>
              <a:spcAft>
                <a:spcPts val="0"/>
              </a:spcAft>
              <a:buClr>
                <a:srgbClr val="FF0000"/>
              </a:buClr>
              <a:buSzPts val="3400"/>
              <a:buChar char="●"/>
            </a:pPr>
            <a:r>
              <a:rPr b="0" i="0" lang="en-GB" sz="3400" u="none" cap="none" strike="noStrike">
                <a:solidFill>
                  <a:srgbClr val="FF0000"/>
                </a:solidFill>
                <a:latin typeface="Arial"/>
                <a:ea typeface="Arial"/>
                <a:cs typeface="Arial"/>
                <a:sym typeface="Arial"/>
              </a:rPr>
              <a:t>Dn-</a:t>
            </a:r>
            <a:r>
              <a:rPr b="0" i="0" lang="en-GB" sz="3400" u="none" cap="none" strike="noStrike">
                <a:solidFill>
                  <a:srgbClr val="FF0000"/>
                </a:solidFill>
                <a:latin typeface="Verdana"/>
                <a:ea typeface="Verdana"/>
                <a:cs typeface="Verdana"/>
                <a:sym typeface="Verdana"/>
              </a:rPr>
              <a:t>σ</a:t>
            </a:r>
            <a:r>
              <a:rPr b="0" i="0" lang="en-GB" sz="3400" u="none" cap="none" strike="noStrike">
                <a:solidFill>
                  <a:srgbClr val="FF0000"/>
                </a:solidFill>
                <a:latin typeface="Arial"/>
                <a:ea typeface="Arial"/>
                <a:cs typeface="Arial"/>
                <a:sym typeface="Arial"/>
              </a:rPr>
              <a:t> (plano fundamental)</a:t>
            </a:r>
            <a:endParaRPr b="0" i="0" sz="3400" u="none" cap="none" strike="noStrike">
              <a:solidFill>
                <a:srgbClr val="000000"/>
              </a:solidFill>
              <a:latin typeface="Arial"/>
              <a:ea typeface="Arial"/>
              <a:cs typeface="Arial"/>
              <a:sym typeface="Arial"/>
            </a:endParaRPr>
          </a:p>
          <a:p>
            <a:pPr indent="-444500" lvl="0" marL="457200" marR="0" rtl="0" algn="l">
              <a:spcBef>
                <a:spcPts val="0"/>
              </a:spcBef>
              <a:spcAft>
                <a:spcPts val="0"/>
              </a:spcAft>
              <a:buClr>
                <a:srgbClr val="000000"/>
              </a:buClr>
              <a:buSzPts val="3400"/>
              <a:buFont typeface="Arial"/>
              <a:buChar char="●"/>
            </a:pPr>
            <a:r>
              <a:rPr b="0" i="0" lang="en-GB" sz="3400" u="none" cap="none" strike="noStrike">
                <a:solidFill>
                  <a:srgbClr val="000000"/>
                </a:solidFill>
                <a:latin typeface="Arial"/>
                <a:ea typeface="Arial"/>
                <a:cs typeface="Arial"/>
                <a:sym typeface="Arial"/>
              </a:rPr>
              <a:t>Nebulosas Planetarias</a:t>
            </a:r>
            <a:endParaRPr b="0" i="0" sz="3400" u="none" cap="none" strike="noStrike">
              <a:solidFill>
                <a:srgbClr val="000000"/>
              </a:solidFill>
              <a:latin typeface="Arial"/>
              <a:ea typeface="Arial"/>
              <a:cs typeface="Arial"/>
              <a:sym typeface="Arial"/>
            </a:endParaRPr>
          </a:p>
          <a:p>
            <a:pPr indent="-444500" lvl="0" marL="457200" marR="0" rtl="0" algn="l">
              <a:spcBef>
                <a:spcPts val="0"/>
              </a:spcBef>
              <a:spcAft>
                <a:spcPts val="0"/>
              </a:spcAft>
              <a:buClr>
                <a:srgbClr val="FF0000"/>
              </a:buClr>
              <a:buSzPts val="3400"/>
              <a:buFont typeface="Arial"/>
              <a:buChar char="●"/>
            </a:pPr>
            <a:r>
              <a:rPr b="0" i="0" lang="en-GB" sz="3400" u="none" cap="none" strike="noStrike">
                <a:solidFill>
                  <a:srgbClr val="FF0000"/>
                </a:solidFill>
                <a:latin typeface="Arial"/>
                <a:ea typeface="Arial"/>
                <a:cs typeface="Arial"/>
                <a:sym typeface="Arial"/>
              </a:rPr>
              <a:t>Fluctuaciones en el Brillo Superficial</a:t>
            </a:r>
            <a:endParaRPr b="0" i="0" sz="3400" u="none" cap="none" strike="noStrike">
              <a:solidFill>
                <a:srgbClr val="000000"/>
              </a:solidFill>
              <a:latin typeface="Arial"/>
              <a:ea typeface="Arial"/>
              <a:cs typeface="Arial"/>
              <a:sym typeface="Arial"/>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4" name="Shape 1354"/>
        <p:cNvGrpSpPr/>
        <p:nvPr/>
      </p:nvGrpSpPr>
      <p:grpSpPr>
        <a:xfrm>
          <a:off x="0" y="0"/>
          <a:ext cx="0" cy="0"/>
          <a:chOff x="0" y="0"/>
          <a:chExt cx="0" cy="0"/>
        </a:xfrm>
      </p:grpSpPr>
      <p:sp>
        <p:nvSpPr>
          <p:cNvPr id="1355" name="Google Shape;1355;p67"/>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356" name="Google Shape;1356;p67"/>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pic>
        <p:nvPicPr>
          <p:cNvPr id="1357" name="Google Shape;1357;p67"/>
          <p:cNvPicPr preferRelativeResize="0"/>
          <p:nvPr/>
        </p:nvPicPr>
        <p:blipFill rotWithShape="1">
          <a:blip r:embed="rId3">
            <a:alphaModFix/>
          </a:blip>
          <a:srcRect b="0" l="0" r="0" t="0"/>
          <a:stretch/>
        </p:blipFill>
        <p:spPr>
          <a:xfrm>
            <a:off x="1800000" y="1932840"/>
            <a:ext cx="6480000" cy="5267160"/>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68"/>
          <p:cNvSpPr txBox="1"/>
          <p:nvPr/>
        </p:nvSpPr>
        <p:spPr>
          <a:xfrm>
            <a:off x="1005840" y="0"/>
            <a:ext cx="8061840" cy="10083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New anchor: NGC 4258</a:t>
            </a:r>
            <a:endParaRPr b="1" sz="4400" strike="noStrike">
              <a:solidFill>
                <a:srgbClr val="333333"/>
              </a:solidFill>
              <a:latin typeface="Arial"/>
              <a:ea typeface="Arial"/>
              <a:cs typeface="Arial"/>
              <a:sym typeface="Arial"/>
            </a:endParaRPr>
          </a:p>
        </p:txBody>
      </p:sp>
      <p:sp>
        <p:nvSpPr>
          <p:cNvPr id="1364" name="Google Shape;1364;p68"/>
          <p:cNvSpPr txBox="1"/>
          <p:nvPr/>
        </p:nvSpPr>
        <p:spPr>
          <a:xfrm>
            <a:off x="42120" y="1290240"/>
            <a:ext cx="10037880" cy="5778360"/>
          </a:xfrm>
          <a:prstGeom prst="rect">
            <a:avLst/>
          </a:prstGeom>
          <a:noFill/>
          <a:ln>
            <a:noFill/>
          </a:ln>
        </p:spPr>
        <p:txBody>
          <a:bodyPr anchorCtr="0" anchor="t" bIns="46800" lIns="90000" spcFirstLastPara="1" rIns="90000" wrap="square" tIns="46800">
            <a:noAutofit/>
          </a:bodyPr>
          <a:lstStyle/>
          <a:p>
            <a:pPr indent="-341280" lvl="0" marL="341280" marR="0" rtl="0" algn="l">
              <a:lnSpc>
                <a:spcPct val="100000"/>
              </a:lnSpc>
              <a:spcBef>
                <a:spcPts val="0"/>
              </a:spcBef>
              <a:spcAft>
                <a:spcPts val="0"/>
              </a:spcAft>
              <a:buClr>
                <a:srgbClr val="000000"/>
              </a:buClr>
              <a:buSzPts val="3600"/>
              <a:buFont typeface="Times New Roman"/>
              <a:buChar char="•"/>
            </a:pPr>
            <a:r>
              <a:rPr b="0" lang="en-GB" sz="3600" strike="noStrike">
                <a:solidFill>
                  <a:srgbClr val="000000"/>
                </a:solidFill>
                <a:latin typeface="Arial"/>
                <a:ea typeface="Arial"/>
                <a:cs typeface="Arial"/>
                <a:sym typeface="Arial"/>
              </a:rPr>
              <a:t>Maser emission from accretion disk</a:t>
            </a:r>
            <a:br>
              <a:rPr lang="en-GB" sz="1800"/>
            </a:br>
            <a:r>
              <a:rPr b="0" lang="en-GB" sz="3600" strike="noStrike">
                <a:solidFill>
                  <a:srgbClr val="000000"/>
                </a:solidFill>
                <a:latin typeface="Arial"/>
                <a:ea typeface="Arial"/>
                <a:cs typeface="Arial"/>
                <a:sym typeface="Arial"/>
              </a:rPr>
              <a:t>around a supermassive black hole</a:t>
            </a:r>
            <a:endParaRPr b="0" sz="3600" strike="noStrike">
              <a:solidFill>
                <a:srgbClr val="000000"/>
              </a:solidFill>
              <a:latin typeface="Arial"/>
              <a:ea typeface="Arial"/>
              <a:cs typeface="Arial"/>
              <a:sym typeface="Arial"/>
            </a:endParaRPr>
          </a:p>
          <a:p>
            <a:pPr indent="-341280" lvl="0" marL="341280" marR="0" rtl="0" algn="l">
              <a:lnSpc>
                <a:spcPct val="100000"/>
              </a:lnSpc>
              <a:spcBef>
                <a:spcPts val="899"/>
              </a:spcBef>
              <a:spcAft>
                <a:spcPts val="0"/>
              </a:spcAft>
              <a:buClr>
                <a:srgbClr val="000000"/>
              </a:buClr>
              <a:buSzPts val="3600"/>
              <a:buFont typeface="Arial"/>
              <a:buChar char="•"/>
            </a:pPr>
            <a:r>
              <a:rPr b="0" lang="en-GB" sz="3600" strike="noStrike">
                <a:solidFill>
                  <a:srgbClr val="000000"/>
                </a:solidFill>
                <a:latin typeface="Arial"/>
                <a:ea typeface="Arial"/>
                <a:cs typeface="Arial"/>
                <a:sym typeface="Arial"/>
              </a:rPr>
              <a:t>Two absolute distance estimates</a:t>
            </a:r>
            <a:endParaRPr b="0" sz="3600" strike="noStrike">
              <a:solidFill>
                <a:srgbClr val="000000"/>
              </a:solidFill>
              <a:latin typeface="Arial"/>
              <a:ea typeface="Arial"/>
              <a:cs typeface="Arial"/>
              <a:sym typeface="Arial"/>
            </a:endParaRPr>
          </a:p>
          <a:p>
            <a:pPr indent="-284039" lvl="1" marL="741240" marR="0" rtl="0" algn="l">
              <a:lnSpc>
                <a:spcPct val="100000"/>
              </a:lnSpc>
              <a:spcBef>
                <a:spcPts val="799"/>
              </a:spcBef>
              <a:spcAft>
                <a:spcPts val="0"/>
              </a:spcAft>
              <a:buClr>
                <a:srgbClr val="000000"/>
              </a:buClr>
              <a:buSzPts val="3200"/>
              <a:buFont typeface="Arial"/>
              <a:buChar char="–"/>
            </a:pPr>
            <a:r>
              <a:rPr b="0" i="0" lang="en-GB" sz="3200" u="none" cap="none" strike="noStrike">
                <a:solidFill>
                  <a:srgbClr val="000000"/>
                </a:solidFill>
                <a:latin typeface="Arial"/>
                <a:ea typeface="Arial"/>
                <a:cs typeface="Arial"/>
                <a:sym typeface="Arial"/>
              </a:rPr>
              <a:t>centripetal motions of masers on edge</a:t>
            </a:r>
            <a:endParaRPr b="0" i="0" sz="3200" u="none" cap="none" strike="noStrike">
              <a:solidFill>
                <a:srgbClr val="000000"/>
              </a:solidFill>
              <a:latin typeface="Arial"/>
              <a:ea typeface="Arial"/>
              <a:cs typeface="Arial"/>
              <a:sym typeface="Arial"/>
            </a:endParaRPr>
          </a:p>
          <a:p>
            <a:pPr indent="-284039" lvl="1" marL="741240" marR="0" rtl="0" algn="l">
              <a:lnSpc>
                <a:spcPct val="100000"/>
              </a:lnSpc>
              <a:spcBef>
                <a:spcPts val="799"/>
              </a:spcBef>
              <a:spcAft>
                <a:spcPts val="0"/>
              </a:spcAft>
              <a:buClr>
                <a:srgbClr val="000000"/>
              </a:buClr>
              <a:buSzPts val="3200"/>
              <a:buFont typeface="Arial"/>
              <a:buChar char="–"/>
            </a:pPr>
            <a:r>
              <a:rPr b="0" i="0" lang="en-GB" sz="3200" u="none" cap="none" strike="noStrike">
                <a:solidFill>
                  <a:srgbClr val="000000"/>
                </a:solidFill>
                <a:latin typeface="Arial"/>
                <a:ea typeface="Arial"/>
                <a:cs typeface="Arial"/>
                <a:sym typeface="Arial"/>
              </a:rPr>
              <a:t>proper motions of masers on near side</a:t>
            </a:r>
            <a:endParaRPr b="0" i="0" sz="3200" u="none" cap="none" strike="noStrike">
              <a:solidFill>
                <a:srgbClr val="000000"/>
              </a:solidFill>
              <a:latin typeface="Arial"/>
              <a:ea typeface="Arial"/>
              <a:cs typeface="Arial"/>
              <a:sym typeface="Arial"/>
            </a:endParaRPr>
          </a:p>
          <a:p>
            <a:pPr indent="-341280" lvl="0" marL="341280" marR="0" rtl="0" algn="l">
              <a:lnSpc>
                <a:spcPct val="100000"/>
              </a:lnSpc>
              <a:spcBef>
                <a:spcPts val="899"/>
              </a:spcBef>
              <a:spcAft>
                <a:spcPts val="0"/>
              </a:spcAft>
              <a:buClr>
                <a:srgbClr val="000000"/>
              </a:buClr>
              <a:buSzPts val="3600"/>
              <a:buFont typeface="Arial"/>
              <a:buChar char="•"/>
            </a:pPr>
            <a:r>
              <a:rPr b="0" lang="en-GB" sz="3600" strike="noStrike">
                <a:solidFill>
                  <a:srgbClr val="000000"/>
                </a:solidFill>
                <a:latin typeface="Arial"/>
                <a:ea typeface="Arial"/>
                <a:cs typeface="Arial"/>
                <a:sym typeface="Arial"/>
              </a:rPr>
              <a:t>Accuracy: 7% ('99) </a:t>
            </a:r>
            <a:r>
              <a:rPr b="0" lang="en-GB" sz="3600" strike="noStrike">
                <a:solidFill>
                  <a:srgbClr val="000000"/>
                </a:solidFill>
                <a:latin typeface="Noto Sans Symbols"/>
                <a:ea typeface="Noto Sans Symbols"/>
                <a:cs typeface="Noto Sans Symbols"/>
                <a:sym typeface="Noto Sans Symbols"/>
              </a:rPr>
              <a:t>→</a:t>
            </a:r>
            <a:r>
              <a:rPr b="0" lang="en-GB" sz="3600" strike="noStrike">
                <a:solidFill>
                  <a:srgbClr val="000000"/>
                </a:solidFill>
                <a:latin typeface="Arial"/>
                <a:ea typeface="Arial"/>
                <a:cs typeface="Arial"/>
                <a:sym typeface="Arial"/>
              </a:rPr>
              <a:t> 3% ('07)‏</a:t>
            </a:r>
            <a:endParaRPr b="0" sz="3600" strike="noStrike">
              <a:solidFill>
                <a:srgbClr val="000000"/>
              </a:solidFill>
              <a:latin typeface="Arial"/>
              <a:ea typeface="Arial"/>
              <a:cs typeface="Arial"/>
              <a:sym typeface="Arial"/>
            </a:endParaRPr>
          </a:p>
          <a:p>
            <a:pPr indent="-341280" lvl="0" marL="341280" marR="0" rtl="0" algn="l">
              <a:lnSpc>
                <a:spcPct val="100000"/>
              </a:lnSpc>
              <a:spcBef>
                <a:spcPts val="899"/>
              </a:spcBef>
              <a:spcAft>
                <a:spcPts val="0"/>
              </a:spcAft>
              <a:buClr>
                <a:srgbClr val="000000"/>
              </a:buClr>
              <a:buSzPts val="2400"/>
              <a:buFont typeface="Arial"/>
              <a:buChar char="•"/>
            </a:pPr>
            <a:r>
              <a:rPr b="0" lang="en-GB" sz="2400" strike="noStrike">
                <a:solidFill>
                  <a:srgbClr val="000000"/>
                </a:solidFill>
                <a:latin typeface="Arial"/>
                <a:ea typeface="Arial"/>
                <a:cs typeface="Arial"/>
                <a:sym typeface="Arial"/>
              </a:rPr>
              <a:t>[An astrophysical maser is a naturally occurring source of stimulated spectral line emission, typically in the microwave portion of the electromagnetic spectrum. This emission may arise in molecular clouds, comets, planetary atmospheres, stellar atmospheres, or from various conditions in interstellar space.]</a:t>
            </a:r>
            <a:endParaRPr b="0" sz="2400" strike="noStrike">
              <a:solidFill>
                <a:srgbClr val="000000"/>
              </a:solidFill>
              <a:latin typeface="Arial"/>
              <a:ea typeface="Arial"/>
              <a:cs typeface="Arial"/>
              <a:sym typeface="Arial"/>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8" name="Shape 1368"/>
        <p:cNvGrpSpPr/>
        <p:nvPr/>
      </p:nvGrpSpPr>
      <p:grpSpPr>
        <a:xfrm>
          <a:off x="0" y="0"/>
          <a:ext cx="0" cy="0"/>
          <a:chOff x="0" y="0"/>
          <a:chExt cx="0" cy="0"/>
        </a:xfrm>
      </p:grpSpPr>
      <p:sp>
        <p:nvSpPr>
          <p:cNvPr id="1369" name="Google Shape;1369;p69"/>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370" name="Google Shape;1370;p69"/>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pic>
        <p:nvPicPr>
          <p:cNvPr id="1371" name="Google Shape;1371;p69"/>
          <p:cNvPicPr preferRelativeResize="0"/>
          <p:nvPr/>
        </p:nvPicPr>
        <p:blipFill rotWithShape="1">
          <a:blip r:embed="rId3">
            <a:alphaModFix/>
          </a:blip>
          <a:srcRect b="0" l="0" r="0" t="0"/>
          <a:stretch/>
        </p:blipFill>
        <p:spPr>
          <a:xfrm>
            <a:off x="2700000" y="2160000"/>
            <a:ext cx="4140000" cy="5040000"/>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6" name="Shape 1376"/>
        <p:cNvGrpSpPr/>
        <p:nvPr/>
      </p:nvGrpSpPr>
      <p:grpSpPr>
        <a:xfrm>
          <a:off x="0" y="0"/>
          <a:ext cx="0" cy="0"/>
          <a:chOff x="0" y="0"/>
          <a:chExt cx="0" cy="0"/>
        </a:xfrm>
      </p:grpSpPr>
      <p:sp>
        <p:nvSpPr>
          <p:cNvPr id="1377" name="Google Shape;1377;p70"/>
          <p:cNvSpPr txBox="1"/>
          <p:nvPr/>
        </p:nvSpPr>
        <p:spPr>
          <a:xfrm>
            <a:off x="0" y="0"/>
            <a:ext cx="10080000" cy="1010160"/>
          </a:xfrm>
          <a:prstGeom prst="rect">
            <a:avLst/>
          </a:prstGeom>
          <a:noFill/>
          <a:ln>
            <a:noFill/>
          </a:ln>
        </p:spPr>
        <p:txBody>
          <a:bodyPr anchorCtr="0" anchor="ctr" bIns="46800" lIns="90000" spcFirstLastPara="1" rIns="90000" wrap="square" tIns="46800">
            <a:noAutofit/>
          </a:bodyPr>
          <a:lstStyle/>
          <a:p>
            <a:pPr indent="0" lvl="0" marL="0" marR="0" rtl="0" algn="ctr">
              <a:lnSpc>
                <a:spcPct val="100000"/>
              </a:lnSpc>
              <a:spcBef>
                <a:spcPts val="0"/>
              </a:spcBef>
              <a:spcAft>
                <a:spcPts val="0"/>
              </a:spcAft>
              <a:buNone/>
            </a:pPr>
            <a:r>
              <a:rPr b="1" lang="en-GB" sz="4400" strike="noStrike">
                <a:solidFill>
                  <a:srgbClr val="333333"/>
                </a:solidFill>
                <a:latin typeface="Arial"/>
                <a:ea typeface="Arial"/>
                <a:cs typeface="Arial"/>
                <a:sym typeface="Arial"/>
              </a:rPr>
              <a:t>Maser distance to N4258</a:t>
            </a:r>
            <a:endParaRPr b="1" sz="4400" strike="noStrike">
              <a:solidFill>
                <a:srgbClr val="333333"/>
              </a:solidFill>
              <a:latin typeface="Arial"/>
              <a:ea typeface="Arial"/>
              <a:cs typeface="Arial"/>
              <a:sym typeface="Arial"/>
            </a:endParaRPr>
          </a:p>
        </p:txBody>
      </p:sp>
      <p:sp>
        <p:nvSpPr>
          <p:cNvPr id="1378" name="Google Shape;1378;p70"/>
          <p:cNvSpPr/>
          <p:nvPr/>
        </p:nvSpPr>
        <p:spPr>
          <a:xfrm>
            <a:off x="360720" y="5487840"/>
            <a:ext cx="2672640" cy="8773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1" lang="en-GB" sz="2650" strike="noStrike">
                <a:latin typeface="Verdana"/>
                <a:ea typeface="Verdana"/>
                <a:cs typeface="Verdana"/>
                <a:sym typeface="Verdana"/>
              </a:rPr>
              <a:t>Acceleration </a:t>
            </a:r>
            <a:endParaRPr b="0" sz="2650" strike="noStrike">
              <a:latin typeface="Verdana"/>
              <a:ea typeface="Verdana"/>
              <a:cs typeface="Verdana"/>
              <a:sym typeface="Verdana"/>
            </a:endParaRPr>
          </a:p>
          <a:p>
            <a:pPr indent="0" lvl="0" marL="0" marR="0" rtl="0" algn="l">
              <a:lnSpc>
                <a:spcPct val="100000"/>
              </a:lnSpc>
              <a:spcBef>
                <a:spcPts val="0"/>
              </a:spcBef>
              <a:spcAft>
                <a:spcPts val="0"/>
              </a:spcAft>
              <a:buNone/>
            </a:pPr>
            <a:r>
              <a:rPr b="1" lang="en-GB" sz="2650" strike="noStrike">
                <a:latin typeface="Verdana"/>
                <a:ea typeface="Verdana"/>
                <a:cs typeface="Verdana"/>
                <a:sym typeface="Verdana"/>
              </a:rPr>
              <a:t>   Distance</a:t>
            </a:r>
            <a:endParaRPr b="0" sz="2650" strike="noStrike">
              <a:latin typeface="Verdana"/>
              <a:ea typeface="Verdana"/>
              <a:cs typeface="Verdana"/>
              <a:sym typeface="Verdana"/>
            </a:endParaRPr>
          </a:p>
        </p:txBody>
      </p:sp>
      <p:sp>
        <p:nvSpPr>
          <p:cNvPr id="1379" name="Google Shape;1379;p70"/>
          <p:cNvSpPr/>
          <p:nvPr/>
        </p:nvSpPr>
        <p:spPr>
          <a:xfrm>
            <a:off x="5851800" y="5265720"/>
            <a:ext cx="1832760" cy="12690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1" lang="en-GB" sz="2650" strike="noStrike">
                <a:latin typeface="Verdana"/>
                <a:ea typeface="Verdana"/>
                <a:cs typeface="Verdana"/>
                <a:sym typeface="Verdana"/>
              </a:rPr>
              <a:t> Proper </a:t>
            </a:r>
            <a:endParaRPr b="0" sz="2650" strike="noStrike">
              <a:latin typeface="Verdana"/>
              <a:ea typeface="Verdana"/>
              <a:cs typeface="Verdana"/>
              <a:sym typeface="Verdana"/>
            </a:endParaRPr>
          </a:p>
          <a:p>
            <a:pPr indent="0" lvl="0" marL="0" marR="0" rtl="0" algn="l">
              <a:lnSpc>
                <a:spcPct val="100000"/>
              </a:lnSpc>
              <a:spcBef>
                <a:spcPts val="0"/>
              </a:spcBef>
              <a:spcAft>
                <a:spcPts val="0"/>
              </a:spcAft>
              <a:buNone/>
            </a:pPr>
            <a:r>
              <a:rPr b="1" lang="en-GB" sz="2650" strike="noStrike">
                <a:latin typeface="Verdana"/>
                <a:ea typeface="Verdana"/>
                <a:cs typeface="Verdana"/>
                <a:sym typeface="Verdana"/>
              </a:rPr>
              <a:t> Motion </a:t>
            </a:r>
            <a:endParaRPr b="0" sz="2650" strike="noStrike">
              <a:latin typeface="Verdana"/>
              <a:ea typeface="Verdana"/>
              <a:cs typeface="Verdana"/>
              <a:sym typeface="Verdana"/>
            </a:endParaRPr>
          </a:p>
          <a:p>
            <a:pPr indent="0" lvl="0" marL="0" marR="0" rtl="0" algn="l">
              <a:lnSpc>
                <a:spcPct val="100000"/>
              </a:lnSpc>
              <a:spcBef>
                <a:spcPts val="0"/>
              </a:spcBef>
              <a:spcAft>
                <a:spcPts val="0"/>
              </a:spcAft>
              <a:buNone/>
            </a:pPr>
            <a:r>
              <a:rPr b="1" lang="en-GB" sz="2650" strike="noStrike">
                <a:latin typeface="Verdana"/>
                <a:ea typeface="Verdana"/>
                <a:cs typeface="Verdana"/>
                <a:sym typeface="Verdana"/>
              </a:rPr>
              <a:t>Distance</a:t>
            </a:r>
            <a:endParaRPr b="0" sz="2650" strike="noStrike">
              <a:latin typeface="Verdana"/>
              <a:ea typeface="Verdana"/>
              <a:cs typeface="Verdana"/>
              <a:sym typeface="Verdana"/>
            </a:endParaRPr>
          </a:p>
        </p:txBody>
      </p:sp>
      <p:sp>
        <p:nvSpPr>
          <p:cNvPr id="1380" name="Google Shape;1380;p70"/>
          <p:cNvSpPr/>
          <p:nvPr/>
        </p:nvSpPr>
        <p:spPr>
          <a:xfrm>
            <a:off x="7309440" y="7187400"/>
            <a:ext cx="2556720" cy="3286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600" strike="noStrike">
                <a:latin typeface="Verdana"/>
                <a:ea typeface="Verdana"/>
                <a:cs typeface="Verdana"/>
                <a:sym typeface="Verdana"/>
              </a:rPr>
              <a:t>Herrnstein et al. (1999)‏</a:t>
            </a:r>
            <a:endParaRPr b="0" sz="1600" strike="noStrike">
              <a:latin typeface="Verdana"/>
              <a:ea typeface="Verdana"/>
              <a:cs typeface="Verdana"/>
              <a:sym typeface="Verdana"/>
            </a:endParaRPr>
          </a:p>
        </p:txBody>
      </p:sp>
      <p:grpSp>
        <p:nvGrpSpPr>
          <p:cNvPr id="1381" name="Google Shape;1381;p70"/>
          <p:cNvGrpSpPr/>
          <p:nvPr/>
        </p:nvGrpSpPr>
        <p:grpSpPr>
          <a:xfrm>
            <a:off x="3093840" y="5360400"/>
            <a:ext cx="1779840" cy="1165320"/>
            <a:chOff x="3093840" y="5360400"/>
            <a:chExt cx="1779840" cy="1165320"/>
          </a:xfrm>
        </p:grpSpPr>
        <p:grpSp>
          <p:nvGrpSpPr>
            <p:cNvPr id="1382" name="Google Shape;1382;p70"/>
            <p:cNvGrpSpPr/>
            <p:nvPr/>
          </p:nvGrpSpPr>
          <p:grpSpPr>
            <a:xfrm>
              <a:off x="3231360" y="5360400"/>
              <a:ext cx="1436040" cy="933840"/>
              <a:chOff x="3231360" y="5360400"/>
              <a:chExt cx="1436040" cy="933840"/>
            </a:xfrm>
          </p:grpSpPr>
          <p:sp>
            <p:nvSpPr>
              <p:cNvPr id="1383" name="Google Shape;1383;p70"/>
              <p:cNvSpPr/>
              <p:nvPr/>
            </p:nvSpPr>
            <p:spPr>
              <a:xfrm>
                <a:off x="3231360" y="5652360"/>
                <a:ext cx="715320" cy="3931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V</a:t>
                </a:r>
                <a:r>
                  <a:rPr b="0" baseline="-25000" lang="en-GB" sz="1800" strike="noStrike">
                    <a:solidFill>
                      <a:srgbClr val="000000"/>
                    </a:solidFill>
                    <a:latin typeface="Verdana"/>
                    <a:ea typeface="Verdana"/>
                    <a:cs typeface="Verdana"/>
                    <a:sym typeface="Verdana"/>
                  </a:rPr>
                  <a:t>los</a:t>
                </a:r>
                <a:r>
                  <a:rPr b="0" lang="en-GB" sz="1800" strike="noStrike">
                    <a:solidFill>
                      <a:srgbClr val="000000"/>
                    </a:solidFill>
                    <a:latin typeface="Verdana"/>
                    <a:ea typeface="Verdana"/>
                    <a:cs typeface="Verdana"/>
                    <a:sym typeface="Verdana"/>
                  </a:rPr>
                  <a:t>=</a:t>
                </a:r>
                <a:endParaRPr b="0" sz="1800" strike="noStrike">
                  <a:latin typeface="Verdana"/>
                  <a:ea typeface="Verdana"/>
                  <a:cs typeface="Verdana"/>
                  <a:sym typeface="Verdana"/>
                </a:endParaRPr>
              </a:p>
            </p:txBody>
          </p:sp>
          <p:grpSp>
            <p:nvGrpSpPr>
              <p:cNvPr id="1384" name="Google Shape;1384;p70"/>
              <p:cNvGrpSpPr/>
              <p:nvPr/>
            </p:nvGrpSpPr>
            <p:grpSpPr>
              <a:xfrm>
                <a:off x="4063320" y="5360400"/>
                <a:ext cx="604080" cy="933840"/>
                <a:chOff x="4063320" y="5360400"/>
                <a:chExt cx="604080" cy="933840"/>
              </a:xfrm>
            </p:grpSpPr>
            <p:sp>
              <p:nvSpPr>
                <p:cNvPr id="1385" name="Google Shape;1385;p70"/>
                <p:cNvSpPr/>
                <p:nvPr/>
              </p:nvSpPr>
              <p:spPr>
                <a:xfrm>
                  <a:off x="4118040" y="5424840"/>
                  <a:ext cx="500760" cy="3931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v</a:t>
                  </a:r>
                  <a:r>
                    <a:rPr b="0" baseline="-25000" lang="en-GB" sz="1800" strike="noStrike">
                      <a:solidFill>
                        <a:srgbClr val="000000"/>
                      </a:solidFill>
                      <a:latin typeface="Verdana"/>
                      <a:ea typeface="Verdana"/>
                      <a:cs typeface="Verdana"/>
                      <a:sym typeface="Verdana"/>
                    </a:rPr>
                    <a:t>rot</a:t>
                  </a:r>
                  <a:endParaRPr b="0" sz="1800" strike="noStrike">
                    <a:latin typeface="Verdana"/>
                    <a:ea typeface="Verdana"/>
                    <a:cs typeface="Verdana"/>
                    <a:sym typeface="Verdana"/>
                  </a:endParaRPr>
                </a:p>
              </p:txBody>
            </p:sp>
            <p:sp>
              <p:nvSpPr>
                <p:cNvPr id="1386" name="Google Shape;1386;p70"/>
                <p:cNvSpPr/>
                <p:nvPr/>
              </p:nvSpPr>
              <p:spPr>
                <a:xfrm>
                  <a:off x="4099680" y="5901120"/>
                  <a:ext cx="531000" cy="3931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Noto Sans Symbols"/>
                      <a:ea typeface="Noto Sans Symbols"/>
                      <a:cs typeface="Noto Sans Symbols"/>
                      <a:sym typeface="Noto Sans Symbols"/>
                    </a:rPr>
                    <a:t>θ</a:t>
                  </a:r>
                  <a:r>
                    <a:rPr b="0" baseline="-25000" lang="en-GB" sz="1800" strike="noStrike">
                      <a:solidFill>
                        <a:srgbClr val="000000"/>
                      </a:solidFill>
                      <a:latin typeface="Verdana"/>
                      <a:ea typeface="Verdana"/>
                      <a:cs typeface="Verdana"/>
                      <a:sym typeface="Verdana"/>
                    </a:rPr>
                    <a:t>r</a:t>
                  </a:r>
                  <a:r>
                    <a:rPr b="0" lang="en-GB" sz="1800" strike="noStrike">
                      <a:solidFill>
                        <a:srgbClr val="000000"/>
                      </a:solidFill>
                      <a:latin typeface="Verdana"/>
                      <a:ea typeface="Verdana"/>
                      <a:cs typeface="Verdana"/>
                      <a:sym typeface="Verdana"/>
                    </a:rPr>
                    <a:t>D</a:t>
                  </a:r>
                  <a:endParaRPr b="0" sz="1800" strike="noStrike">
                    <a:latin typeface="Verdana"/>
                    <a:ea typeface="Verdana"/>
                    <a:cs typeface="Verdana"/>
                    <a:sym typeface="Verdana"/>
                  </a:endParaRPr>
                </a:p>
              </p:txBody>
            </p:sp>
            <p:sp>
              <p:nvSpPr>
                <p:cNvPr id="1387" name="Google Shape;1387;p70"/>
                <p:cNvSpPr/>
                <p:nvPr/>
              </p:nvSpPr>
              <p:spPr>
                <a:xfrm>
                  <a:off x="4197960" y="5360400"/>
                  <a:ext cx="32544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2</a:t>
                  </a:r>
                  <a:endParaRPr b="0" sz="1800" strike="noStrike">
                    <a:latin typeface="Verdana"/>
                    <a:ea typeface="Verdana"/>
                    <a:cs typeface="Verdana"/>
                    <a:sym typeface="Verdana"/>
                  </a:endParaRPr>
                </a:p>
              </p:txBody>
            </p:sp>
            <p:cxnSp>
              <p:nvCxnSpPr>
                <p:cNvPr id="1388" name="Google Shape;1388;p70"/>
                <p:cNvCxnSpPr/>
                <p:nvPr/>
              </p:nvCxnSpPr>
              <p:spPr>
                <a:xfrm>
                  <a:off x="4063320" y="5936040"/>
                  <a:ext cx="604080" cy="1440"/>
                </a:xfrm>
                <a:prstGeom prst="straightConnector1">
                  <a:avLst/>
                </a:prstGeom>
                <a:noFill/>
                <a:ln cap="flat" cmpd="sng" w="31675">
                  <a:solidFill>
                    <a:srgbClr val="000000"/>
                  </a:solidFill>
                  <a:prstDash val="solid"/>
                  <a:miter lim="8000"/>
                  <a:headEnd len="sm" w="sm" type="none"/>
                  <a:tailEnd len="sm" w="sm" type="none"/>
                </a:ln>
              </p:spPr>
            </p:cxnSp>
          </p:grpSp>
        </p:grpSp>
        <p:sp>
          <p:nvSpPr>
            <p:cNvPr id="1389" name="Google Shape;1389;p70"/>
            <p:cNvSpPr/>
            <p:nvPr/>
          </p:nvSpPr>
          <p:spPr>
            <a:xfrm>
              <a:off x="3093840" y="5364000"/>
              <a:ext cx="1779840" cy="1161720"/>
            </a:xfrm>
            <a:prstGeom prst="rect">
              <a:avLst/>
            </a:prstGeom>
            <a:no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 name="Google Shape;1390;p70"/>
          <p:cNvGrpSpPr/>
          <p:nvPr/>
        </p:nvGrpSpPr>
        <p:grpSpPr>
          <a:xfrm>
            <a:off x="7820280" y="5365440"/>
            <a:ext cx="1440360" cy="1161720"/>
            <a:chOff x="7820280" y="5365440"/>
            <a:chExt cx="1440360" cy="1161720"/>
          </a:xfrm>
        </p:grpSpPr>
        <p:sp>
          <p:nvSpPr>
            <p:cNvPr id="1391" name="Google Shape;1391;p70"/>
            <p:cNvSpPr/>
            <p:nvPr/>
          </p:nvSpPr>
          <p:spPr>
            <a:xfrm>
              <a:off x="7874640" y="5668200"/>
              <a:ext cx="569160" cy="3931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Noto Sans Symbols"/>
                  <a:ea typeface="Noto Sans Symbols"/>
                  <a:cs typeface="Noto Sans Symbols"/>
                  <a:sym typeface="Noto Sans Symbols"/>
                </a:rPr>
                <a:t>θ</a:t>
              </a:r>
              <a:r>
                <a:rPr b="0" baseline="-25000" lang="en-GB" sz="1800" strike="noStrike">
                  <a:solidFill>
                    <a:srgbClr val="000000"/>
                  </a:solidFill>
                  <a:latin typeface="Verdana"/>
                  <a:ea typeface="Verdana"/>
                  <a:cs typeface="Verdana"/>
                  <a:sym typeface="Verdana"/>
                </a:rPr>
                <a:t>x</a:t>
              </a:r>
              <a:r>
                <a:rPr b="0" lang="en-GB" sz="1800" strike="noStrike">
                  <a:solidFill>
                    <a:srgbClr val="000000"/>
                  </a:solidFill>
                  <a:latin typeface="Verdana"/>
                  <a:ea typeface="Verdana"/>
                  <a:cs typeface="Verdana"/>
                  <a:sym typeface="Verdana"/>
                </a:rPr>
                <a:t>=</a:t>
              </a:r>
              <a:endParaRPr b="0" sz="1800" strike="noStrike">
                <a:latin typeface="Verdana"/>
                <a:ea typeface="Verdana"/>
                <a:cs typeface="Verdana"/>
                <a:sym typeface="Verdana"/>
              </a:endParaRPr>
            </a:p>
          </p:txBody>
        </p:sp>
        <p:sp>
          <p:nvSpPr>
            <p:cNvPr id="1392" name="Google Shape;1392;p70"/>
            <p:cNvSpPr/>
            <p:nvPr/>
          </p:nvSpPr>
          <p:spPr>
            <a:xfrm>
              <a:off x="8550720" y="5426640"/>
              <a:ext cx="500760" cy="3931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v</a:t>
              </a:r>
              <a:r>
                <a:rPr b="0" baseline="-25000" lang="en-GB" sz="1800" strike="noStrike">
                  <a:solidFill>
                    <a:srgbClr val="000000"/>
                  </a:solidFill>
                  <a:latin typeface="Verdana"/>
                  <a:ea typeface="Verdana"/>
                  <a:cs typeface="Verdana"/>
                  <a:sym typeface="Verdana"/>
                </a:rPr>
                <a:t>rot</a:t>
              </a:r>
              <a:endParaRPr b="0" sz="1800" strike="noStrike">
                <a:latin typeface="Verdana"/>
                <a:ea typeface="Verdana"/>
                <a:cs typeface="Verdana"/>
                <a:sym typeface="Verdana"/>
              </a:endParaRPr>
            </a:p>
          </p:txBody>
        </p:sp>
        <p:sp>
          <p:nvSpPr>
            <p:cNvPr id="1393" name="Google Shape;1393;p70"/>
            <p:cNvSpPr/>
            <p:nvPr/>
          </p:nvSpPr>
          <p:spPr>
            <a:xfrm>
              <a:off x="8623800" y="5888880"/>
              <a:ext cx="35748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D</a:t>
              </a:r>
              <a:endParaRPr b="0" sz="1800" strike="noStrike">
                <a:latin typeface="Verdana"/>
                <a:ea typeface="Verdana"/>
                <a:cs typeface="Verdana"/>
                <a:sym typeface="Verdana"/>
              </a:endParaRPr>
            </a:p>
          </p:txBody>
        </p:sp>
        <p:cxnSp>
          <p:nvCxnSpPr>
            <p:cNvPr id="1394" name="Google Shape;1394;p70"/>
            <p:cNvCxnSpPr/>
            <p:nvPr/>
          </p:nvCxnSpPr>
          <p:spPr>
            <a:xfrm>
              <a:off x="8495640" y="5937480"/>
              <a:ext cx="604080" cy="2160"/>
            </a:xfrm>
            <a:prstGeom prst="straightConnector1">
              <a:avLst/>
            </a:prstGeom>
            <a:noFill/>
            <a:ln cap="flat" cmpd="sng" w="31675">
              <a:solidFill>
                <a:srgbClr val="000000"/>
              </a:solidFill>
              <a:prstDash val="solid"/>
              <a:miter lim="8000"/>
              <a:headEnd len="sm" w="sm" type="none"/>
              <a:tailEnd len="sm" w="sm" type="none"/>
            </a:ln>
          </p:spPr>
        </p:cxnSp>
        <p:sp>
          <p:nvSpPr>
            <p:cNvPr id="1395" name="Google Shape;1395;p70"/>
            <p:cNvSpPr/>
            <p:nvPr/>
          </p:nvSpPr>
          <p:spPr>
            <a:xfrm>
              <a:off x="7820280" y="5365440"/>
              <a:ext cx="1440360" cy="1161720"/>
            </a:xfrm>
            <a:prstGeom prst="rect">
              <a:avLst/>
            </a:prstGeom>
            <a:noFill/>
            <a:ln cap="flat" cmpd="sng" w="31675">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70"/>
          <p:cNvGrpSpPr/>
          <p:nvPr/>
        </p:nvGrpSpPr>
        <p:grpSpPr>
          <a:xfrm>
            <a:off x="509040" y="2181960"/>
            <a:ext cx="9068400" cy="1802520"/>
            <a:chOff x="509040" y="2181960"/>
            <a:chExt cx="9068400" cy="1802520"/>
          </a:xfrm>
        </p:grpSpPr>
        <p:pic>
          <p:nvPicPr>
            <p:cNvPr id="1397" name="Google Shape;1397;p70"/>
            <p:cNvPicPr preferRelativeResize="0"/>
            <p:nvPr/>
          </p:nvPicPr>
          <p:blipFill rotWithShape="1">
            <a:blip r:embed="rId3">
              <a:alphaModFix/>
            </a:blip>
            <a:srcRect b="74165" l="5437" r="5531" t="3344"/>
            <a:stretch/>
          </p:blipFill>
          <p:spPr>
            <a:xfrm>
              <a:off x="509040" y="2185560"/>
              <a:ext cx="9068400" cy="1795320"/>
            </a:xfrm>
            <a:prstGeom prst="rect">
              <a:avLst/>
            </a:prstGeom>
            <a:noFill/>
            <a:ln>
              <a:noFill/>
            </a:ln>
          </p:spPr>
        </p:pic>
        <p:sp>
          <p:nvSpPr>
            <p:cNvPr id="1398" name="Google Shape;1398;p70"/>
            <p:cNvSpPr/>
            <p:nvPr/>
          </p:nvSpPr>
          <p:spPr>
            <a:xfrm>
              <a:off x="6781320" y="2181960"/>
              <a:ext cx="2617920" cy="320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0"/>
            <p:cNvSpPr/>
            <p:nvPr/>
          </p:nvSpPr>
          <p:spPr>
            <a:xfrm>
              <a:off x="7602120" y="3473280"/>
              <a:ext cx="1963440" cy="504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0"/>
            <p:cNvSpPr/>
            <p:nvPr/>
          </p:nvSpPr>
          <p:spPr>
            <a:xfrm>
              <a:off x="538920" y="3526200"/>
              <a:ext cx="964080" cy="45828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01" name="Google Shape;1401;p70"/>
          <p:cNvCxnSpPr/>
          <p:nvPr/>
        </p:nvCxnSpPr>
        <p:spPr>
          <a:xfrm>
            <a:off x="7790760" y="2502360"/>
            <a:ext cx="1683360" cy="1440"/>
          </a:xfrm>
          <a:prstGeom prst="straightConnector1">
            <a:avLst/>
          </a:prstGeom>
          <a:noFill/>
          <a:ln cap="flat" cmpd="sng" w="19075">
            <a:solidFill>
              <a:srgbClr val="000000"/>
            </a:solidFill>
            <a:prstDash val="solid"/>
            <a:miter lim="8000"/>
            <a:headEnd len="med" w="med" type="triangle"/>
            <a:tailEnd len="med" w="med" type="triangle"/>
          </a:ln>
        </p:spPr>
      </p:cxnSp>
      <p:sp>
        <p:nvSpPr>
          <p:cNvPr id="1402" name="Google Shape;1402;p70"/>
          <p:cNvSpPr/>
          <p:nvPr/>
        </p:nvSpPr>
        <p:spPr>
          <a:xfrm>
            <a:off x="8312400" y="2138400"/>
            <a:ext cx="813240" cy="3592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None/>
            </a:pPr>
            <a:r>
              <a:rPr b="0" lang="en-GB" sz="1800" strike="noStrike">
                <a:solidFill>
                  <a:srgbClr val="000000"/>
                </a:solidFill>
                <a:latin typeface="Verdana"/>
                <a:ea typeface="Verdana"/>
                <a:cs typeface="Verdana"/>
                <a:sym typeface="Verdana"/>
              </a:rPr>
              <a:t>0.1pc</a:t>
            </a:r>
            <a:endParaRPr b="0" sz="1800" strike="noStrike">
              <a:latin typeface="Verdana"/>
              <a:ea typeface="Verdana"/>
              <a:cs typeface="Verdana"/>
              <a:sym typeface="Verdana"/>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6" name="Shape 1406"/>
        <p:cNvGrpSpPr/>
        <p:nvPr/>
      </p:nvGrpSpPr>
      <p:grpSpPr>
        <a:xfrm>
          <a:off x="0" y="0"/>
          <a:ext cx="0" cy="0"/>
          <a:chOff x="0" y="0"/>
          <a:chExt cx="0" cy="0"/>
        </a:xfrm>
      </p:grpSpPr>
      <p:sp>
        <p:nvSpPr>
          <p:cNvPr id="1407" name="Google Shape;1407;p71"/>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408" name="Google Shape;1408;p71"/>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pic>
        <p:nvPicPr>
          <p:cNvPr id="1409" name="Google Shape;1409;p71"/>
          <p:cNvPicPr preferRelativeResize="0"/>
          <p:nvPr/>
        </p:nvPicPr>
        <p:blipFill rotWithShape="1">
          <a:blip r:embed="rId3">
            <a:alphaModFix/>
          </a:blip>
          <a:srcRect b="0" l="0" r="0" t="0"/>
          <a:stretch/>
        </p:blipFill>
        <p:spPr>
          <a:xfrm>
            <a:off x="1275840" y="984240"/>
            <a:ext cx="7734600" cy="5841000"/>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3" name="Shape 1413"/>
        <p:cNvGrpSpPr/>
        <p:nvPr/>
      </p:nvGrpSpPr>
      <p:grpSpPr>
        <a:xfrm>
          <a:off x="0" y="0"/>
          <a:ext cx="0" cy="0"/>
          <a:chOff x="0" y="0"/>
          <a:chExt cx="0" cy="0"/>
        </a:xfrm>
      </p:grpSpPr>
      <p:sp>
        <p:nvSpPr>
          <p:cNvPr id="1414" name="Google Shape;1414;p72"/>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sz="4400" strike="noStrike">
              <a:solidFill>
                <a:srgbClr val="333333"/>
              </a:solidFill>
              <a:latin typeface="Arial"/>
              <a:ea typeface="Arial"/>
              <a:cs typeface="Arial"/>
              <a:sym typeface="Arial"/>
            </a:endParaRPr>
          </a:p>
        </p:txBody>
      </p:sp>
      <p:sp>
        <p:nvSpPr>
          <p:cNvPr id="1415" name="Google Shape;1415;p72"/>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324000" lvl="0" marL="432000" marR="0" rtl="0" algn="l">
              <a:spcBef>
                <a:spcPts val="0"/>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Datos VLBA dan el vector velocidad 3D.</a:t>
            </a:r>
            <a:endParaRPr b="0" sz="3200" strike="noStrike">
              <a:solidFill>
                <a:srgbClr val="000000"/>
              </a:solidFill>
              <a:latin typeface="Arial"/>
              <a:ea typeface="Arial"/>
              <a:cs typeface="Arial"/>
              <a:sym typeface="Arial"/>
            </a:endParaRPr>
          </a:p>
          <a:p>
            <a:pPr indent="-324000" lvl="0" marL="432000" marR="0" rtl="0" algn="l">
              <a:spcBef>
                <a:spcPts val="1417"/>
              </a:spcBef>
              <a:spcAft>
                <a:spcPts val="0"/>
              </a:spcAft>
              <a:buClr>
                <a:srgbClr val="0E594D"/>
              </a:buClr>
              <a:buSzPts val="1440"/>
              <a:buFont typeface="Noto Sans Symbols"/>
              <a:buChar char="●"/>
            </a:pPr>
            <a:r>
              <a:rPr b="0" lang="en-GB" sz="3200" strike="noStrike">
                <a:solidFill>
                  <a:srgbClr val="000000"/>
                </a:solidFill>
                <a:latin typeface="Arial"/>
                <a:ea typeface="Arial"/>
                <a:cs typeface="Arial"/>
                <a:sym typeface="Arial"/>
              </a:rPr>
              <a:t>Disco Kepleriano (warped disk)</a:t>
            </a:r>
            <a:endParaRPr b="0" sz="3200" strike="noStrike">
              <a:solidFill>
                <a:srgbClr val="000000"/>
              </a:solidFill>
              <a:latin typeface="Arial"/>
              <a:ea typeface="Arial"/>
              <a:cs typeface="Arial"/>
              <a:sym typeface="Arial"/>
            </a:endParaRPr>
          </a:p>
        </p:txBody>
      </p:sp>
      <p:pic>
        <p:nvPicPr>
          <p:cNvPr id="1416" name="Google Shape;1416;p72"/>
          <p:cNvPicPr preferRelativeResize="0"/>
          <p:nvPr/>
        </p:nvPicPr>
        <p:blipFill rotWithShape="1">
          <a:blip r:embed="rId3">
            <a:alphaModFix/>
          </a:blip>
          <a:srcRect b="0" l="0" r="0" t="0"/>
          <a:stretch/>
        </p:blipFill>
        <p:spPr>
          <a:xfrm>
            <a:off x="900000" y="3580560"/>
            <a:ext cx="8640000" cy="3799440"/>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1" name="Shape 1421"/>
        <p:cNvGrpSpPr/>
        <p:nvPr/>
      </p:nvGrpSpPr>
      <p:grpSpPr>
        <a:xfrm>
          <a:off x="0" y="0"/>
          <a:ext cx="0" cy="0"/>
          <a:chOff x="0" y="0"/>
          <a:chExt cx="0" cy="0"/>
        </a:xfrm>
      </p:grpSpPr>
      <p:sp>
        <p:nvSpPr>
          <p:cNvPr id="1422" name="Google Shape;1422;p73"/>
          <p:cNvSpPr txBox="1"/>
          <p:nvPr/>
        </p:nvSpPr>
        <p:spPr>
          <a:xfrm>
            <a:off x="773280" y="0"/>
            <a:ext cx="8604000" cy="125928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lang="en-GB" sz="4400" strike="noStrike">
                <a:solidFill>
                  <a:srgbClr val="FFFF66"/>
                </a:solidFill>
                <a:latin typeface="Arial"/>
                <a:ea typeface="Arial"/>
                <a:cs typeface="Arial"/>
                <a:sym typeface="Arial"/>
              </a:rPr>
              <a:t>The D</a:t>
            </a:r>
            <a:r>
              <a:rPr b="1" lang="en-GB" sz="4500" strike="noStrike">
                <a:solidFill>
                  <a:srgbClr val="FFFF66"/>
                </a:solidFill>
                <a:latin typeface="Arial"/>
                <a:ea typeface="Arial"/>
                <a:cs typeface="Arial"/>
                <a:sym typeface="Arial"/>
              </a:rPr>
              <a:t>IRECT</a:t>
            </a:r>
            <a:r>
              <a:rPr b="1" lang="en-GB" sz="4400" strike="noStrike">
                <a:solidFill>
                  <a:srgbClr val="FFFF66"/>
                </a:solidFill>
                <a:latin typeface="Arial"/>
                <a:ea typeface="Arial"/>
                <a:cs typeface="Arial"/>
                <a:sym typeface="Arial"/>
              </a:rPr>
              <a:t> Project</a:t>
            </a:r>
            <a:endParaRPr b="1" sz="4400" strike="noStrike">
              <a:solidFill>
                <a:srgbClr val="333333"/>
              </a:solidFill>
              <a:latin typeface="Arial"/>
              <a:ea typeface="Arial"/>
              <a:cs typeface="Arial"/>
              <a:sym typeface="Arial"/>
            </a:endParaRPr>
          </a:p>
        </p:txBody>
      </p:sp>
      <p:pic>
        <p:nvPicPr>
          <p:cNvPr id="1423" name="Google Shape;1423;p73"/>
          <p:cNvPicPr preferRelativeResize="0"/>
          <p:nvPr/>
        </p:nvPicPr>
        <p:blipFill rotWithShape="1">
          <a:blip r:embed="rId3">
            <a:alphaModFix/>
          </a:blip>
          <a:srcRect b="0" l="0" r="0" t="0"/>
          <a:stretch/>
        </p:blipFill>
        <p:spPr>
          <a:xfrm>
            <a:off x="468360" y="1265400"/>
            <a:ext cx="9220320" cy="6107040"/>
          </a:xfrm>
          <a:prstGeom prst="rect">
            <a:avLst/>
          </a:prstGeom>
          <a:noFill/>
          <a:ln>
            <a:noFill/>
          </a:ln>
        </p:spPr>
      </p:pic>
      <p:sp>
        <p:nvSpPr>
          <p:cNvPr id="1424" name="Google Shape;1424;p73"/>
          <p:cNvSpPr/>
          <p:nvPr/>
        </p:nvSpPr>
        <p:spPr>
          <a:xfrm>
            <a:off x="544680" y="1417680"/>
            <a:ext cx="9067680" cy="52588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b="0" lang="en-GB" sz="2400" strike="noStrike">
                <a:solidFill>
                  <a:srgbClr val="FFFFFF"/>
                </a:solidFill>
                <a:latin typeface="Arial"/>
                <a:ea typeface="Arial"/>
                <a:cs typeface="Arial"/>
                <a:sym typeface="Arial"/>
              </a:rPr>
              <a:t>K. Stanek, J. Kaluzny, D. Sasselov, J. Tonry, M. Mateo, </a:t>
            </a:r>
            <a:endParaRPr b="0" sz="2400" strike="noStrike">
              <a:latin typeface="Verdana"/>
              <a:ea typeface="Verdana"/>
              <a:cs typeface="Verdana"/>
              <a:sym typeface="Verdana"/>
            </a:endParaRPr>
          </a:p>
          <a:p>
            <a:pPr indent="0" lvl="0" marL="0" marR="0" rtl="0" algn="ctr">
              <a:lnSpc>
                <a:spcPct val="100000"/>
              </a:lnSpc>
              <a:spcBef>
                <a:spcPts val="0"/>
              </a:spcBef>
              <a:spcAft>
                <a:spcPts val="0"/>
              </a:spcAft>
              <a:buNone/>
            </a:pPr>
            <a:r>
              <a:rPr b="0" lang="en-GB" sz="2400" strike="noStrike">
                <a:solidFill>
                  <a:srgbClr val="FFFFFF"/>
                </a:solidFill>
                <a:latin typeface="Arial"/>
                <a:ea typeface="Arial"/>
                <a:cs typeface="Arial"/>
                <a:sym typeface="Arial"/>
              </a:rPr>
              <a:t>M. Krockenberger, B. Mochejska, L. Macri, R. Kudritzki, </a:t>
            </a:r>
            <a:endParaRPr b="0" sz="2400" strike="noStrike">
              <a:latin typeface="Verdana"/>
              <a:ea typeface="Verdana"/>
              <a:cs typeface="Verdana"/>
              <a:sym typeface="Verdana"/>
            </a:endParaRPr>
          </a:p>
          <a:p>
            <a:pPr indent="0" lvl="0" marL="0" marR="0" rtl="0" algn="ctr">
              <a:lnSpc>
                <a:spcPct val="100000"/>
              </a:lnSpc>
              <a:spcBef>
                <a:spcPts val="0"/>
              </a:spcBef>
              <a:spcAft>
                <a:spcPts val="0"/>
              </a:spcAft>
              <a:buNone/>
            </a:pPr>
            <a:r>
              <a:rPr b="0" lang="en-GB" sz="2400" strike="noStrike">
                <a:solidFill>
                  <a:srgbClr val="FFFFFF"/>
                </a:solidFill>
                <a:latin typeface="Arial"/>
                <a:ea typeface="Arial"/>
                <a:cs typeface="Arial"/>
                <a:sym typeface="Arial"/>
              </a:rPr>
              <a:t>A. Bonanos</a:t>
            </a:r>
            <a:endParaRPr b="0" sz="24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24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24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24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24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24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2400" strike="noStrike">
              <a:latin typeface="Verdana"/>
              <a:ea typeface="Verdana"/>
              <a:cs typeface="Verdana"/>
              <a:sym typeface="Verdana"/>
            </a:endParaRPr>
          </a:p>
          <a:p>
            <a:pPr indent="-268224" lvl="0" marL="0" marR="0" rtl="0" algn="l">
              <a:lnSpc>
                <a:spcPct val="100000"/>
              </a:lnSpc>
              <a:spcBef>
                <a:spcPts val="0"/>
              </a:spcBef>
              <a:spcAft>
                <a:spcPts val="0"/>
              </a:spcAft>
              <a:buClr>
                <a:srgbClr val="000000"/>
              </a:buClr>
              <a:buSzPts val="4224"/>
              <a:buFont typeface="Noto Sans Symbols"/>
              <a:buChar char="∙"/>
            </a:pPr>
            <a:r>
              <a:rPr b="0" lang="en-GB" sz="3200" strike="noStrike">
                <a:solidFill>
                  <a:srgbClr val="FFFFFF"/>
                </a:solidFill>
                <a:latin typeface="Arial"/>
                <a:ea typeface="Arial"/>
                <a:cs typeface="Arial"/>
                <a:sym typeface="Arial"/>
              </a:rPr>
              <a:t>Bypass LMC</a:t>
            </a:r>
            <a:endParaRPr b="0" sz="3200" strike="noStrike">
              <a:latin typeface="Verdana"/>
              <a:ea typeface="Verdana"/>
              <a:cs typeface="Verdana"/>
              <a:sym typeface="Verdana"/>
            </a:endParaRPr>
          </a:p>
          <a:p>
            <a:pPr indent="-268224" lvl="0" marL="0" marR="0" rtl="0" algn="l">
              <a:lnSpc>
                <a:spcPct val="100000"/>
              </a:lnSpc>
              <a:spcBef>
                <a:spcPts val="0"/>
              </a:spcBef>
              <a:spcAft>
                <a:spcPts val="0"/>
              </a:spcAft>
              <a:buClr>
                <a:srgbClr val="000000"/>
              </a:buClr>
              <a:buSzPts val="4224"/>
              <a:buFont typeface="Noto Sans Symbols"/>
              <a:buChar char="∙"/>
            </a:pPr>
            <a:r>
              <a:rPr b="0" lang="en-GB" sz="3200" strike="noStrike">
                <a:solidFill>
                  <a:srgbClr val="FFFFFF"/>
                </a:solidFill>
                <a:latin typeface="Arial"/>
                <a:ea typeface="Arial"/>
                <a:cs typeface="Arial"/>
                <a:sym typeface="Arial"/>
              </a:rPr>
              <a:t>Obtain direct distance to M31 and M33 with</a:t>
            </a:r>
            <a:endParaRPr b="0" sz="3200" strike="noStrike">
              <a:latin typeface="Verdana"/>
              <a:ea typeface="Verdana"/>
              <a:cs typeface="Verdana"/>
              <a:sym typeface="Verdana"/>
            </a:endParaRPr>
          </a:p>
          <a:p>
            <a:pPr indent="-339480" lvl="1" marL="796680" marR="0" rtl="0" algn="l">
              <a:lnSpc>
                <a:spcPct val="100000"/>
              </a:lnSpc>
              <a:spcBef>
                <a:spcPts val="0"/>
              </a:spcBef>
              <a:spcAft>
                <a:spcPts val="0"/>
              </a:spcAft>
              <a:buClr>
                <a:srgbClr val="FFFFFF"/>
              </a:buClr>
              <a:buSzPts val="3200"/>
              <a:buFont typeface="Arial"/>
              <a:buChar char="•"/>
            </a:pPr>
            <a:r>
              <a:rPr b="0" i="0" lang="en-GB" sz="3200" u="none" cap="none" strike="noStrike">
                <a:solidFill>
                  <a:srgbClr val="FFFFFF"/>
                </a:solidFill>
                <a:latin typeface="Arial"/>
                <a:ea typeface="Arial"/>
                <a:cs typeface="Arial"/>
                <a:sym typeface="Arial"/>
              </a:rPr>
              <a:t>Detached eclipsing binaries</a:t>
            </a:r>
            <a:endParaRPr b="0" i="0" sz="3200" u="none" cap="none" strike="noStrike">
              <a:latin typeface="Verdana"/>
              <a:ea typeface="Verdana"/>
              <a:cs typeface="Verdana"/>
              <a:sym typeface="Verdana"/>
            </a:endParaRPr>
          </a:p>
          <a:p>
            <a:pPr indent="-339480" lvl="1" marL="796680" marR="0" rtl="0" algn="l">
              <a:lnSpc>
                <a:spcPct val="100000"/>
              </a:lnSpc>
              <a:spcBef>
                <a:spcPts val="0"/>
              </a:spcBef>
              <a:spcAft>
                <a:spcPts val="0"/>
              </a:spcAft>
              <a:buClr>
                <a:srgbClr val="FFFFFF"/>
              </a:buClr>
              <a:buSzPts val="3200"/>
              <a:buFont typeface="Arial"/>
              <a:buChar char="•"/>
            </a:pPr>
            <a:r>
              <a:rPr b="0" i="0" lang="en-GB" sz="3200" u="none" cap="none" strike="noStrike">
                <a:solidFill>
                  <a:srgbClr val="FFFFFF"/>
                </a:solidFill>
                <a:latin typeface="Arial"/>
                <a:ea typeface="Arial"/>
                <a:cs typeface="Arial"/>
                <a:sym typeface="Arial"/>
              </a:rPr>
              <a:t>Baade-Wesselink method for Cepheids</a:t>
            </a:r>
            <a:endParaRPr b="0" i="0" sz="3200" u="none" cap="none" strike="noStrike">
              <a:latin typeface="Verdana"/>
              <a:ea typeface="Verdana"/>
              <a:cs typeface="Verdana"/>
              <a:sym typeface="Verdana"/>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9" name="Shape 1429"/>
        <p:cNvGrpSpPr/>
        <p:nvPr/>
      </p:nvGrpSpPr>
      <p:grpSpPr>
        <a:xfrm>
          <a:off x="0" y="0"/>
          <a:ext cx="0" cy="0"/>
          <a:chOff x="0" y="0"/>
          <a:chExt cx="0" cy="0"/>
        </a:xfrm>
      </p:grpSpPr>
      <p:sp>
        <p:nvSpPr>
          <p:cNvPr id="1430" name="Google Shape;1430;p74"/>
          <p:cNvSpPr/>
          <p:nvPr/>
        </p:nvSpPr>
        <p:spPr>
          <a:xfrm>
            <a:off x="1504800" y="1469880"/>
            <a:ext cx="8124840" cy="37386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t/>
            </a:r>
            <a:endParaRPr b="0" sz="18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180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2400" strike="noStrike">
                <a:solidFill>
                  <a:srgbClr val="FFFFFF"/>
                </a:solidFill>
                <a:latin typeface="Arial"/>
                <a:ea typeface="Arial"/>
                <a:cs typeface="Arial"/>
                <a:sym typeface="Arial"/>
              </a:rPr>
              <a:t>        </a:t>
            </a:r>
            <a:endParaRPr b="0" sz="24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2400" strike="noStrike">
              <a:latin typeface="Verdana"/>
              <a:ea typeface="Verdana"/>
              <a:cs typeface="Verdana"/>
              <a:sym typeface="Verdana"/>
            </a:endParaRPr>
          </a:p>
        </p:txBody>
      </p:sp>
      <p:sp>
        <p:nvSpPr>
          <p:cNvPr id="1431" name="Google Shape;1431;p74"/>
          <p:cNvSpPr/>
          <p:nvPr/>
        </p:nvSpPr>
        <p:spPr>
          <a:xfrm>
            <a:off x="1180440" y="304920"/>
            <a:ext cx="7989480" cy="80208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b="1" lang="en-GB" sz="4900" strike="noStrike">
                <a:solidFill>
                  <a:srgbClr val="FFFF66"/>
                </a:solidFill>
                <a:latin typeface="Arial"/>
                <a:ea typeface="Arial"/>
                <a:cs typeface="Arial"/>
                <a:sym typeface="Arial"/>
              </a:rPr>
              <a:t>Detached Eclipsing Binaries</a:t>
            </a:r>
            <a:endParaRPr b="0" sz="4900" strike="noStrike">
              <a:latin typeface="Verdana"/>
              <a:ea typeface="Verdana"/>
              <a:cs typeface="Verdana"/>
              <a:sym typeface="Verdana"/>
            </a:endParaRPr>
          </a:p>
        </p:txBody>
      </p:sp>
      <p:pic>
        <p:nvPicPr>
          <p:cNvPr id="1432" name="Google Shape;1432;p74"/>
          <p:cNvPicPr preferRelativeResize="0"/>
          <p:nvPr/>
        </p:nvPicPr>
        <p:blipFill rotWithShape="1">
          <a:blip r:embed="rId3">
            <a:alphaModFix/>
          </a:blip>
          <a:srcRect b="0" l="0" r="0" t="0"/>
          <a:stretch/>
        </p:blipFill>
        <p:spPr>
          <a:xfrm>
            <a:off x="620640" y="2484360"/>
            <a:ext cx="9112320" cy="3689280"/>
          </a:xfrm>
          <a:prstGeom prst="rect">
            <a:avLst/>
          </a:prstGeom>
          <a:noFill/>
          <a:ln>
            <a:noFill/>
          </a:ln>
        </p:spPr>
      </p:pic>
      <p:sp>
        <p:nvSpPr>
          <p:cNvPr id="1433" name="Google Shape;1433;p74"/>
          <p:cNvSpPr/>
          <p:nvPr/>
        </p:nvSpPr>
        <p:spPr>
          <a:xfrm>
            <a:off x="4659480" y="6980400"/>
            <a:ext cx="5192640" cy="3402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b="0" lang="en-GB" sz="2400" strike="noStrike">
                <a:solidFill>
                  <a:srgbClr val="FFFFFF"/>
                </a:solidFill>
                <a:latin typeface="Arial"/>
                <a:ea typeface="Arial"/>
                <a:cs typeface="Arial"/>
                <a:sym typeface="Arial"/>
              </a:rPr>
              <a:t>Modern Astrophysics, Carroll &amp; Ostlie</a:t>
            </a:r>
            <a:endParaRPr b="0" sz="2400" strike="noStrike">
              <a:latin typeface="Verdana"/>
              <a:ea typeface="Verdana"/>
              <a:cs typeface="Verdana"/>
              <a:sym typeface="Verdana"/>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sp>
        <p:nvSpPr>
          <p:cNvPr id="1439" name="Google Shape;1439;p75"/>
          <p:cNvSpPr/>
          <p:nvPr/>
        </p:nvSpPr>
        <p:spPr>
          <a:xfrm>
            <a:off x="239760" y="2103480"/>
            <a:ext cx="9558360" cy="18594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210959" lvl="0" marL="210959" marR="0" rtl="0" algn="l">
              <a:lnSpc>
                <a:spcPct val="100000"/>
              </a:lnSpc>
              <a:spcBef>
                <a:spcPts val="0"/>
              </a:spcBef>
              <a:spcAft>
                <a:spcPts val="0"/>
              </a:spcAft>
              <a:buNone/>
            </a:pPr>
            <a:r>
              <a:rPr b="0" lang="en-GB" sz="3200" u="sng" strike="noStrike">
                <a:solidFill>
                  <a:srgbClr val="7DF5F2"/>
                </a:solidFill>
                <a:latin typeface="Arial"/>
                <a:ea typeface="Arial"/>
                <a:cs typeface="Arial"/>
                <a:sym typeface="Arial"/>
              </a:rPr>
              <a:t>Light curves:</a:t>
            </a:r>
            <a:r>
              <a:rPr b="0" lang="en-GB" sz="3200" strike="noStrike">
                <a:solidFill>
                  <a:srgbClr val="FFFFFF"/>
                </a:solidFill>
                <a:latin typeface="Arial"/>
                <a:ea typeface="Arial"/>
                <a:cs typeface="Arial"/>
                <a:sym typeface="Arial"/>
              </a:rPr>
              <a:t>  period, inclination, eccentricity, </a:t>
            </a:r>
            <a:r>
              <a:rPr b="0" lang="en-GB" sz="3200" strike="noStrike">
                <a:solidFill>
                  <a:srgbClr val="FFFFFF"/>
                </a:solidFill>
                <a:latin typeface="Noto Sans Symbols"/>
                <a:ea typeface="Noto Sans Symbols"/>
                <a:cs typeface="Noto Sans Symbols"/>
                <a:sym typeface="Noto Sans Symbols"/>
              </a:rPr>
              <a:t>ω</a:t>
            </a:r>
            <a:r>
              <a:rPr b="0" lang="en-GB" sz="3200" strike="noStrike">
                <a:solidFill>
                  <a:srgbClr val="FFFFFF"/>
                </a:solidFill>
                <a:latin typeface="Arial"/>
                <a:ea typeface="Arial"/>
                <a:cs typeface="Arial"/>
                <a:sym typeface="Arial"/>
              </a:rPr>
              <a:t>,</a:t>
            </a:r>
            <a:endParaRPr b="0" sz="3200" strike="noStrike">
              <a:latin typeface="Verdana"/>
              <a:ea typeface="Verdana"/>
              <a:cs typeface="Verdana"/>
              <a:sym typeface="Verdana"/>
            </a:endParaRPr>
          </a:p>
          <a:p>
            <a:pPr indent="-210959" lvl="0" marL="210959" marR="0" rtl="0" algn="l">
              <a:lnSpc>
                <a:spcPct val="100000"/>
              </a:lnSpc>
              <a:spcBef>
                <a:spcPts val="0"/>
              </a:spcBef>
              <a:spcAft>
                <a:spcPts val="0"/>
              </a:spcAft>
              <a:buNone/>
            </a:pPr>
            <a:r>
              <a:rPr b="0" lang="en-GB" sz="3200" strike="noStrike">
                <a:solidFill>
                  <a:srgbClr val="FFFFFF"/>
                </a:solidFill>
                <a:latin typeface="Arial"/>
                <a:ea typeface="Arial"/>
                <a:cs typeface="Arial"/>
                <a:sym typeface="Arial"/>
              </a:rPr>
              <a:t>      				fractional radii, flux ratio												temperature ratio</a:t>
            </a:r>
            <a:endParaRPr b="0" sz="3200" strike="noStrike">
              <a:latin typeface="Verdana"/>
              <a:ea typeface="Verdana"/>
              <a:cs typeface="Verdana"/>
              <a:sym typeface="Verdana"/>
            </a:endParaRPr>
          </a:p>
        </p:txBody>
      </p:sp>
      <p:sp>
        <p:nvSpPr>
          <p:cNvPr id="1440" name="Google Shape;1440;p75"/>
          <p:cNvSpPr txBox="1"/>
          <p:nvPr/>
        </p:nvSpPr>
        <p:spPr>
          <a:xfrm>
            <a:off x="504720" y="302760"/>
            <a:ext cx="9072720" cy="1259280"/>
          </a:xfrm>
          <a:prstGeom prst="rect">
            <a:avLst/>
          </a:prstGeom>
          <a:noFill/>
          <a:ln>
            <a:noFill/>
          </a:ln>
        </p:spPr>
        <p:txBody>
          <a:bodyPr anchorCtr="0" anchor="ctr" bIns="50400" lIns="100800" spcFirstLastPara="1" rIns="100800" wrap="square" tIns="50400">
            <a:noAutofit/>
          </a:bodyPr>
          <a:lstStyle/>
          <a:p>
            <a:pPr indent="0" lvl="0" marL="0" marR="0" rtl="0" algn="ctr">
              <a:lnSpc>
                <a:spcPct val="100000"/>
              </a:lnSpc>
              <a:spcBef>
                <a:spcPts val="0"/>
              </a:spcBef>
              <a:spcAft>
                <a:spcPts val="0"/>
              </a:spcAft>
              <a:buNone/>
            </a:pPr>
            <a:r>
              <a:rPr b="1" lang="en-GB" sz="4400" strike="noStrike">
                <a:solidFill>
                  <a:srgbClr val="FFFF66"/>
                </a:solidFill>
                <a:latin typeface="Arial"/>
                <a:ea typeface="Arial"/>
                <a:cs typeface="Arial"/>
                <a:sym typeface="Arial"/>
              </a:rPr>
              <a:t>Detached Eclipsing Binaries</a:t>
            </a:r>
            <a:endParaRPr b="1" sz="4400" strike="noStrike">
              <a:solidFill>
                <a:srgbClr val="333333"/>
              </a:solidFill>
              <a:latin typeface="Arial"/>
              <a:ea typeface="Arial"/>
              <a:cs typeface="Arial"/>
              <a:sym typeface="Arial"/>
            </a:endParaRPr>
          </a:p>
        </p:txBody>
      </p:sp>
      <p:cxnSp>
        <p:nvCxnSpPr>
          <p:cNvPr id="1441" name="Google Shape;1441;p75"/>
          <p:cNvCxnSpPr/>
          <p:nvPr/>
        </p:nvCxnSpPr>
        <p:spPr>
          <a:xfrm>
            <a:off x="7174080" y="3017880"/>
            <a:ext cx="609480" cy="1440"/>
          </a:xfrm>
          <a:prstGeom prst="straightConnector1">
            <a:avLst/>
          </a:prstGeom>
          <a:noFill/>
          <a:ln>
            <a:noFill/>
          </a:ln>
        </p:spPr>
      </p:cxnSp>
      <p:sp>
        <p:nvSpPr>
          <p:cNvPr id="1442" name="Google Shape;1442;p75"/>
          <p:cNvSpPr/>
          <p:nvPr/>
        </p:nvSpPr>
        <p:spPr>
          <a:xfrm>
            <a:off x="316080" y="4045680"/>
            <a:ext cx="9590040" cy="33552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376200" lvl="0" marL="376200" marR="0" rtl="0" algn="l">
              <a:lnSpc>
                <a:spcPct val="100000"/>
              </a:lnSpc>
              <a:spcBef>
                <a:spcPts val="0"/>
              </a:spcBef>
              <a:spcAft>
                <a:spcPts val="0"/>
              </a:spcAft>
              <a:buNone/>
            </a:pPr>
            <a:r>
              <a:rPr b="0" lang="en-GB" sz="3200" u="sng" strike="noStrike">
                <a:solidFill>
                  <a:srgbClr val="7DF5F2"/>
                </a:solidFill>
                <a:latin typeface="Arial"/>
                <a:ea typeface="Arial"/>
                <a:cs typeface="Arial"/>
                <a:sym typeface="Arial"/>
              </a:rPr>
              <a:t>Spectra:</a:t>
            </a:r>
            <a:r>
              <a:rPr b="0" lang="en-GB" sz="3200" strike="noStrike">
                <a:solidFill>
                  <a:srgbClr val="FFFFFF"/>
                </a:solidFill>
                <a:latin typeface="Arial"/>
                <a:ea typeface="Arial"/>
                <a:cs typeface="Arial"/>
                <a:sym typeface="Arial"/>
              </a:rPr>
              <a:t>  	radial velocity semi-amplitudes, 				     			eccentricity, </a:t>
            </a:r>
            <a:r>
              <a:rPr b="0" lang="en-GB" sz="3200" strike="noStrike">
                <a:solidFill>
                  <a:srgbClr val="FFFFFF"/>
                </a:solidFill>
                <a:latin typeface="Noto Sans Symbols"/>
                <a:ea typeface="Noto Sans Symbols"/>
                <a:cs typeface="Noto Sans Symbols"/>
                <a:sym typeface="Noto Sans Symbols"/>
              </a:rPr>
              <a:t>ω</a:t>
            </a:r>
            <a:r>
              <a:rPr b="0" lang="en-GB" sz="3200" strike="noStrike">
                <a:solidFill>
                  <a:srgbClr val="FFFFFF"/>
                </a:solidFill>
                <a:latin typeface="Arial"/>
                <a:ea typeface="Arial"/>
                <a:cs typeface="Arial"/>
                <a:sym typeface="Arial"/>
              </a:rPr>
              <a:t>, effective temperatures 			    intrinsic color, reddening</a:t>
            </a:r>
            <a:endParaRPr b="0" sz="3200" strike="noStrike">
              <a:latin typeface="Verdana"/>
              <a:ea typeface="Verdana"/>
              <a:cs typeface="Verdana"/>
              <a:sym typeface="Verdana"/>
            </a:endParaRPr>
          </a:p>
          <a:p>
            <a:pPr indent="-376200" lvl="0" marL="376200" marR="0" rtl="0" algn="l">
              <a:lnSpc>
                <a:spcPct val="100000"/>
              </a:lnSpc>
              <a:spcBef>
                <a:spcPts val="0"/>
              </a:spcBef>
              <a:spcAft>
                <a:spcPts val="0"/>
              </a:spcAft>
              <a:buNone/>
            </a:pPr>
            <a:r>
              <a:t/>
            </a:r>
            <a:endParaRPr b="0" sz="3200" strike="noStrike">
              <a:latin typeface="Verdana"/>
              <a:ea typeface="Verdana"/>
              <a:cs typeface="Verdana"/>
              <a:sym typeface="Verdana"/>
            </a:endParaRPr>
          </a:p>
          <a:p>
            <a:pPr indent="-376200" lvl="0" marL="376200" marR="0" rtl="0" algn="l">
              <a:lnSpc>
                <a:spcPct val="100000"/>
              </a:lnSpc>
              <a:spcBef>
                <a:spcPts val="0"/>
              </a:spcBef>
              <a:spcAft>
                <a:spcPts val="0"/>
              </a:spcAft>
              <a:buNone/>
            </a:pPr>
            <a:r>
              <a:rPr b="0" lang="en-GB" sz="3200" u="sng" strike="noStrike">
                <a:solidFill>
                  <a:srgbClr val="7DF5F2"/>
                </a:solidFill>
                <a:latin typeface="Arial"/>
                <a:ea typeface="Arial"/>
                <a:cs typeface="Arial"/>
                <a:sym typeface="Arial"/>
              </a:rPr>
              <a:t>Kepler’s law:</a:t>
            </a:r>
            <a:r>
              <a:rPr b="0" lang="en-GB" sz="3200" strike="noStrike">
                <a:solidFill>
                  <a:srgbClr val="FFFFFF"/>
                </a:solidFill>
                <a:latin typeface="Arial"/>
                <a:ea typeface="Arial"/>
                <a:cs typeface="Arial"/>
                <a:sym typeface="Arial"/>
              </a:rPr>
              <a:t> semi-major axis of orbit, radii, masses 				  </a:t>
            </a:r>
            <a:endParaRPr b="0" sz="3200" strike="noStrike">
              <a:latin typeface="Verdana"/>
              <a:ea typeface="Verdana"/>
              <a:cs typeface="Verdana"/>
              <a:sym typeface="Verdana"/>
            </a:endParaRPr>
          </a:p>
          <a:p>
            <a:pPr indent="-376200" lvl="0" marL="376200" marR="0" rtl="0" algn="l">
              <a:lnSpc>
                <a:spcPct val="100000"/>
              </a:lnSpc>
              <a:spcBef>
                <a:spcPts val="799"/>
              </a:spcBef>
              <a:spcAft>
                <a:spcPts val="0"/>
              </a:spcAft>
              <a:buNone/>
            </a:pPr>
            <a:r>
              <a:t/>
            </a:r>
            <a:endParaRPr b="0" sz="3200" strike="noStrike">
              <a:latin typeface="Verdana"/>
              <a:ea typeface="Verdana"/>
              <a:cs typeface="Verdana"/>
              <a:sym typeface="Verdana"/>
            </a:endParaRPr>
          </a:p>
        </p:txBody>
      </p:sp>
      <p:sp>
        <p:nvSpPr>
          <p:cNvPr id="1443" name="Google Shape;1443;p75"/>
          <p:cNvSpPr/>
          <p:nvPr/>
        </p:nvSpPr>
        <p:spPr>
          <a:xfrm>
            <a:off x="1839960" y="3170160"/>
            <a:ext cx="685800" cy="381240"/>
          </a:xfrm>
          <a:custGeom>
            <a:rect b="b" l="l" r="r" t="t"/>
            <a:pathLst>
              <a:path extrusionOk="0" h="1061" w="1907">
                <a:moveTo>
                  <a:pt x="0" y="265"/>
                </a:moveTo>
                <a:lnTo>
                  <a:pt x="1429" y="265"/>
                </a:lnTo>
                <a:lnTo>
                  <a:pt x="1429" y="0"/>
                </a:lnTo>
                <a:lnTo>
                  <a:pt x="1906" y="530"/>
                </a:lnTo>
                <a:lnTo>
                  <a:pt x="1429" y="1060"/>
                </a:lnTo>
                <a:lnTo>
                  <a:pt x="1429" y="795"/>
                </a:lnTo>
                <a:lnTo>
                  <a:pt x="0" y="795"/>
                </a:lnTo>
                <a:lnTo>
                  <a:pt x="0" y="265"/>
                </a:lnTo>
              </a:path>
            </a:pathLst>
          </a:custGeom>
          <a:solidFill>
            <a:srgbClr val="FFFFFF"/>
          </a:solidFill>
          <a:ln cap="flat" cmpd="sng" w="9525">
            <a:solidFill>
              <a:srgbClr val="FFFFFF"/>
            </a:solidFill>
            <a:prstDash val="solid"/>
            <a:miter lim="8000"/>
            <a:headEnd len="sm" w="sm" type="none"/>
            <a:tailEnd len="sm" w="sm" type="none"/>
          </a:ln>
        </p:spPr>
      </p:sp>
      <p:sp>
        <p:nvSpPr>
          <p:cNvPr id="1444" name="Google Shape;1444;p75"/>
          <p:cNvSpPr/>
          <p:nvPr/>
        </p:nvSpPr>
        <p:spPr>
          <a:xfrm>
            <a:off x="990720" y="5181480"/>
            <a:ext cx="685800" cy="381240"/>
          </a:xfrm>
          <a:custGeom>
            <a:rect b="b" l="l" r="r" t="t"/>
            <a:pathLst>
              <a:path extrusionOk="0" h="1061" w="1907">
                <a:moveTo>
                  <a:pt x="0" y="265"/>
                </a:moveTo>
                <a:lnTo>
                  <a:pt x="1429" y="265"/>
                </a:lnTo>
                <a:lnTo>
                  <a:pt x="1429" y="0"/>
                </a:lnTo>
                <a:lnTo>
                  <a:pt x="1906" y="530"/>
                </a:lnTo>
                <a:lnTo>
                  <a:pt x="1429" y="1060"/>
                </a:lnTo>
                <a:lnTo>
                  <a:pt x="1429" y="795"/>
                </a:lnTo>
                <a:lnTo>
                  <a:pt x="0" y="795"/>
                </a:lnTo>
                <a:lnTo>
                  <a:pt x="0" y="265"/>
                </a:lnTo>
              </a:path>
            </a:pathLst>
          </a:custGeom>
          <a:solidFill>
            <a:srgbClr val="FFFFFF"/>
          </a:solidFill>
          <a:ln cap="flat" cmpd="sng" w="9525">
            <a:solidFill>
              <a:srgbClr val="FFFFFF"/>
            </a:solidFill>
            <a:prstDash val="solid"/>
            <a:miter lim="8000"/>
            <a:headEnd len="sm" w="sm" type="none"/>
            <a:tailEnd len="sm" w="sm"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442">
                                            <p:txEl>
                                              <p:pRg end="0" st="0"/>
                                            </p:txEl>
                                          </p:spTgt>
                                        </p:tgtEl>
                                        <p:attrNameLst>
                                          <p:attrName>style.visibility</p:attrName>
                                        </p:attrNameLst>
                                      </p:cBhvr>
                                      <p:to>
                                        <p:strVal val="visible"/>
                                      </p:to>
                                    </p:set>
                                    <p:anim calcmode="lin" valueType="num">
                                      <p:cBhvr additive="base">
                                        <p:cTn dur="500"/>
                                        <p:tgtEl>
                                          <p:spTgt spid="1442">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442">
                                            <p:txEl>
                                              <p:pRg end="1" st="1"/>
                                            </p:txEl>
                                          </p:spTgt>
                                        </p:tgtEl>
                                        <p:attrNameLst>
                                          <p:attrName>style.visibility</p:attrName>
                                        </p:attrNameLst>
                                      </p:cBhvr>
                                      <p:to>
                                        <p:strVal val="visible"/>
                                      </p:to>
                                    </p:set>
                                    <p:anim calcmode="lin" valueType="num">
                                      <p:cBhvr additive="base">
                                        <p:cTn dur="500"/>
                                        <p:tgtEl>
                                          <p:spTgt spid="1442">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442">
                                            <p:txEl>
                                              <p:pRg end="2" st="2"/>
                                            </p:txEl>
                                          </p:spTgt>
                                        </p:tgtEl>
                                        <p:attrNameLst>
                                          <p:attrName>style.visibility</p:attrName>
                                        </p:attrNameLst>
                                      </p:cBhvr>
                                      <p:to>
                                        <p:strVal val="visible"/>
                                      </p:to>
                                    </p:set>
                                    <p:anim calcmode="lin" valueType="num">
                                      <p:cBhvr additive="base">
                                        <p:cTn dur="500"/>
                                        <p:tgtEl>
                                          <p:spTgt spid="1442">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442">
                                            <p:txEl>
                                              <p:pRg end="3" st="3"/>
                                            </p:txEl>
                                          </p:spTgt>
                                        </p:tgtEl>
                                        <p:attrNameLst>
                                          <p:attrName>style.visibility</p:attrName>
                                        </p:attrNameLst>
                                      </p:cBhvr>
                                      <p:to>
                                        <p:strVal val="visible"/>
                                      </p:to>
                                    </p:set>
                                    <p:anim calcmode="lin" valueType="num">
                                      <p:cBhvr additive="base">
                                        <p:cTn dur="500"/>
                                        <p:tgtEl>
                                          <p:spTgt spid="1442">
                                            <p:txEl>
                                              <p:pRg end="3" st="3"/>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444"/>
                                        </p:tgtEl>
                                        <p:attrNameLst>
                                          <p:attrName>style.visibility</p:attrName>
                                        </p:attrNameLst>
                                      </p:cBhvr>
                                      <p:to>
                                        <p:strVal val="visible"/>
                                      </p:to>
                                    </p:set>
                                    <p:anim calcmode="lin" valueType="num">
                                      <p:cBhvr additive="base">
                                        <p:cTn dur="500"/>
                                        <p:tgtEl>
                                          <p:spTgt spid="144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76"/>
          <p:cNvSpPr txBox="1"/>
          <p:nvPr/>
        </p:nvSpPr>
        <p:spPr>
          <a:xfrm>
            <a:off x="504720" y="302760"/>
            <a:ext cx="9072720" cy="1259280"/>
          </a:xfrm>
          <a:prstGeom prst="rect">
            <a:avLst/>
          </a:prstGeom>
          <a:noFill/>
          <a:ln>
            <a:noFill/>
          </a:ln>
        </p:spPr>
        <p:txBody>
          <a:bodyPr anchorCtr="0" anchor="ctr" bIns="50400" lIns="100800" spcFirstLastPara="1" rIns="100800" wrap="square" tIns="50400">
            <a:noAutofit/>
          </a:bodyPr>
          <a:lstStyle/>
          <a:p>
            <a:pPr indent="0" lvl="0" marL="0" marR="0" rtl="0" algn="ctr">
              <a:lnSpc>
                <a:spcPct val="100000"/>
              </a:lnSpc>
              <a:spcBef>
                <a:spcPts val="0"/>
              </a:spcBef>
              <a:spcAft>
                <a:spcPts val="0"/>
              </a:spcAft>
              <a:buNone/>
            </a:pPr>
            <a:r>
              <a:rPr b="1" lang="en-GB" sz="4400" strike="noStrike">
                <a:solidFill>
                  <a:srgbClr val="FFFF66"/>
                </a:solidFill>
                <a:latin typeface="Arial"/>
                <a:ea typeface="Arial"/>
                <a:cs typeface="Arial"/>
                <a:sym typeface="Arial"/>
              </a:rPr>
              <a:t>DEB Distance</a:t>
            </a:r>
            <a:endParaRPr b="1" sz="4400" strike="noStrike">
              <a:solidFill>
                <a:srgbClr val="333333"/>
              </a:solidFill>
              <a:latin typeface="Arial"/>
              <a:ea typeface="Arial"/>
              <a:cs typeface="Arial"/>
              <a:sym typeface="Arial"/>
            </a:endParaRPr>
          </a:p>
        </p:txBody>
      </p:sp>
      <p:sp>
        <p:nvSpPr>
          <p:cNvPr id="1451" name="Google Shape;1451;p76"/>
          <p:cNvSpPr txBox="1"/>
          <p:nvPr/>
        </p:nvSpPr>
        <p:spPr>
          <a:xfrm>
            <a:off x="504720" y="1763640"/>
            <a:ext cx="9072720" cy="4991400"/>
          </a:xfrm>
          <a:prstGeom prst="rect">
            <a:avLst/>
          </a:prstGeom>
          <a:noFill/>
          <a:ln>
            <a:noFill/>
          </a:ln>
        </p:spPr>
        <p:txBody>
          <a:bodyPr anchorCtr="0" anchor="t" bIns="50400" lIns="100800" spcFirstLastPara="1" rIns="100800" wrap="square" tIns="50400">
            <a:noAutofit/>
          </a:bodyPr>
          <a:lstStyle/>
          <a:p>
            <a:pPr indent="-376200" lvl="0" marL="376200" marR="0" rtl="0" algn="l">
              <a:lnSpc>
                <a:spcPct val="90000"/>
              </a:lnSpc>
              <a:spcBef>
                <a:spcPts val="0"/>
              </a:spcBef>
              <a:spcAft>
                <a:spcPts val="0"/>
              </a:spcAft>
              <a:buNone/>
            </a:pPr>
            <a:r>
              <a:rPr b="1" lang="en-GB" sz="2600" strike="noStrike">
                <a:solidFill>
                  <a:srgbClr val="000000"/>
                </a:solidFill>
                <a:latin typeface="Arial"/>
                <a:ea typeface="Arial"/>
                <a:cs typeface="Arial"/>
                <a:sym typeface="Arial"/>
              </a:rPr>
              <a:t>Observed binary flux (de-reddened)‏</a:t>
            </a:r>
            <a:endParaRPr b="0" sz="2600" strike="noStrike">
              <a:solidFill>
                <a:srgbClr val="000000"/>
              </a:solidFill>
              <a:latin typeface="Arial"/>
              <a:ea typeface="Arial"/>
              <a:cs typeface="Arial"/>
              <a:sym typeface="Arial"/>
            </a:endParaRPr>
          </a:p>
          <a:p>
            <a:pPr indent="-376200" lvl="0" marL="376200" marR="0" rtl="0" algn="l">
              <a:lnSpc>
                <a:spcPct val="90000"/>
              </a:lnSpc>
              <a:spcBef>
                <a:spcPts val="649"/>
              </a:spcBef>
              <a:spcAft>
                <a:spcPts val="0"/>
              </a:spcAft>
              <a:buNone/>
            </a:pPr>
            <a:r>
              <a:t/>
            </a:r>
            <a:endParaRPr b="0" sz="2600" strike="noStrike">
              <a:solidFill>
                <a:srgbClr val="000000"/>
              </a:solidFill>
              <a:latin typeface="Arial"/>
              <a:ea typeface="Arial"/>
              <a:cs typeface="Arial"/>
              <a:sym typeface="Arial"/>
            </a:endParaRPr>
          </a:p>
          <a:p>
            <a:pPr indent="-376200" lvl="0" marL="376200" marR="0" rtl="0" algn="l">
              <a:lnSpc>
                <a:spcPct val="90000"/>
              </a:lnSpc>
              <a:spcBef>
                <a:spcPts val="649"/>
              </a:spcBef>
              <a:spcAft>
                <a:spcPts val="0"/>
              </a:spcAft>
              <a:buNone/>
            </a:pPr>
            <a:r>
              <a:rPr b="1" lang="en-GB" sz="2600" strike="noStrike">
                <a:solidFill>
                  <a:srgbClr val="000000"/>
                </a:solidFill>
                <a:latin typeface="Arial"/>
                <a:ea typeface="Arial"/>
                <a:cs typeface="Arial"/>
                <a:sym typeface="Arial"/>
              </a:rPr>
              <a:t>    f</a:t>
            </a:r>
            <a:r>
              <a:rPr b="1" baseline="-25000" lang="en-GB" sz="2600" strike="noStrike">
                <a:solidFill>
                  <a:srgbClr val="000000"/>
                </a:solidFill>
                <a:latin typeface="Arial"/>
                <a:ea typeface="Arial"/>
                <a:cs typeface="Arial"/>
                <a:sym typeface="Arial"/>
              </a:rPr>
              <a:t>λ</a:t>
            </a:r>
            <a:r>
              <a:rPr b="1" lang="en-GB" sz="2600" strike="noStrike">
                <a:solidFill>
                  <a:srgbClr val="000000"/>
                </a:solidFill>
                <a:latin typeface="Arial"/>
                <a:ea typeface="Arial"/>
                <a:cs typeface="Arial"/>
                <a:sym typeface="Arial"/>
              </a:rPr>
              <a:t> = R</a:t>
            </a:r>
            <a:r>
              <a:rPr b="1" baseline="-25000" lang="en-GB" sz="2600" strike="noStrike">
                <a:solidFill>
                  <a:srgbClr val="000000"/>
                </a:solidFill>
                <a:latin typeface="Arial"/>
                <a:ea typeface="Arial"/>
                <a:cs typeface="Arial"/>
                <a:sym typeface="Arial"/>
              </a:rPr>
              <a:t>1</a:t>
            </a:r>
            <a:r>
              <a:rPr b="1" baseline="30000" lang="en-GB" sz="2600" strike="noStrike">
                <a:solidFill>
                  <a:srgbClr val="000000"/>
                </a:solidFill>
                <a:latin typeface="Arial"/>
                <a:ea typeface="Arial"/>
                <a:cs typeface="Arial"/>
                <a:sym typeface="Arial"/>
              </a:rPr>
              <a:t>2 </a:t>
            </a:r>
            <a:r>
              <a:rPr b="1" baseline="-25000" lang="en-GB" sz="2600" strike="noStrike">
                <a:solidFill>
                  <a:srgbClr val="000000"/>
                </a:solidFill>
                <a:latin typeface="Arial"/>
                <a:ea typeface="Arial"/>
                <a:cs typeface="Arial"/>
                <a:sym typeface="Arial"/>
              </a:rPr>
              <a:t> </a:t>
            </a:r>
            <a:r>
              <a:rPr b="1" lang="en-GB" sz="2400" strike="noStrike">
                <a:solidFill>
                  <a:srgbClr val="000000"/>
                </a:solidFill>
                <a:latin typeface="Arial"/>
                <a:ea typeface="Arial"/>
                <a:cs typeface="Arial"/>
                <a:sym typeface="Arial"/>
              </a:rPr>
              <a:t>F</a:t>
            </a:r>
            <a:r>
              <a:rPr b="1" baseline="-25000" lang="en-GB" sz="2400" strike="noStrike">
                <a:solidFill>
                  <a:srgbClr val="000000"/>
                </a:solidFill>
                <a:latin typeface="Arial"/>
                <a:ea typeface="Arial"/>
                <a:cs typeface="Arial"/>
                <a:sym typeface="Arial"/>
              </a:rPr>
              <a:t>1</a:t>
            </a:r>
            <a:r>
              <a:rPr b="1" lang="en-GB" sz="2400" strike="noStrike">
                <a:solidFill>
                  <a:srgbClr val="000000"/>
                </a:solidFill>
                <a:latin typeface="Arial"/>
                <a:ea typeface="Arial"/>
                <a:cs typeface="Arial"/>
                <a:sym typeface="Arial"/>
              </a:rPr>
              <a:t>(</a:t>
            </a:r>
            <a:r>
              <a:rPr b="1" lang="en-GB" sz="2400" strike="noStrike">
                <a:solidFill>
                  <a:srgbClr val="FF0066"/>
                </a:solidFill>
                <a:latin typeface="Arial"/>
                <a:ea typeface="Arial"/>
                <a:cs typeface="Arial"/>
                <a:sym typeface="Arial"/>
              </a:rPr>
              <a:t>T</a:t>
            </a:r>
            <a:r>
              <a:rPr b="1" baseline="-25000" lang="en-GB" sz="2400" strike="noStrike">
                <a:solidFill>
                  <a:srgbClr val="FF0066"/>
                </a:solidFill>
                <a:latin typeface="Arial"/>
                <a:ea typeface="Arial"/>
                <a:cs typeface="Arial"/>
                <a:sym typeface="Arial"/>
              </a:rPr>
              <a:t>1</a:t>
            </a:r>
            <a:r>
              <a:rPr b="1" lang="en-GB" sz="2400" strike="noStrike">
                <a:solidFill>
                  <a:srgbClr val="000000"/>
                </a:solidFill>
                <a:latin typeface="Arial"/>
                <a:ea typeface="Arial"/>
                <a:cs typeface="Arial"/>
                <a:sym typeface="Arial"/>
              </a:rPr>
              <a:t>, log g</a:t>
            </a:r>
            <a:r>
              <a:rPr b="1" baseline="-25000" lang="en-GB" sz="2400" strike="noStrike">
                <a:solidFill>
                  <a:srgbClr val="000000"/>
                </a:solidFill>
                <a:latin typeface="Arial"/>
                <a:ea typeface="Arial"/>
                <a:cs typeface="Arial"/>
                <a:sym typeface="Arial"/>
              </a:rPr>
              <a:t>1</a:t>
            </a:r>
            <a:r>
              <a:rPr b="1" lang="en-GB" sz="2400" strike="noStrike">
                <a:solidFill>
                  <a:srgbClr val="000000"/>
                </a:solidFill>
                <a:latin typeface="Arial"/>
                <a:ea typeface="Arial"/>
                <a:cs typeface="Arial"/>
                <a:sym typeface="Arial"/>
              </a:rPr>
              <a:t>)</a:t>
            </a:r>
            <a:r>
              <a:rPr b="1" lang="en-GB" sz="2600" strike="noStrike">
                <a:solidFill>
                  <a:srgbClr val="000000"/>
                </a:solidFill>
                <a:latin typeface="Arial"/>
                <a:ea typeface="Arial"/>
                <a:cs typeface="Arial"/>
                <a:sym typeface="Arial"/>
              </a:rPr>
              <a:t>  [1 + (R</a:t>
            </a:r>
            <a:r>
              <a:rPr b="1" baseline="-25000" lang="en-GB" sz="2600" strike="noStrike">
                <a:solidFill>
                  <a:srgbClr val="000000"/>
                </a:solidFill>
                <a:latin typeface="Arial"/>
                <a:ea typeface="Arial"/>
                <a:cs typeface="Arial"/>
                <a:sym typeface="Arial"/>
              </a:rPr>
              <a:t>2</a:t>
            </a:r>
            <a:r>
              <a:rPr b="1" lang="en-GB" sz="2600" strike="noStrike">
                <a:solidFill>
                  <a:srgbClr val="000000"/>
                </a:solidFill>
                <a:latin typeface="Arial"/>
                <a:ea typeface="Arial"/>
                <a:cs typeface="Arial"/>
                <a:sym typeface="Arial"/>
              </a:rPr>
              <a:t>/R</a:t>
            </a:r>
            <a:r>
              <a:rPr b="1" baseline="-25000" lang="en-GB" sz="2600" strike="noStrike">
                <a:solidFill>
                  <a:srgbClr val="000000"/>
                </a:solidFill>
                <a:latin typeface="Arial"/>
                <a:ea typeface="Arial"/>
                <a:cs typeface="Arial"/>
                <a:sym typeface="Arial"/>
              </a:rPr>
              <a:t>1</a:t>
            </a:r>
            <a:r>
              <a:rPr b="1" lang="en-GB" sz="2600" strike="noStrike">
                <a:solidFill>
                  <a:srgbClr val="000000"/>
                </a:solidFill>
                <a:latin typeface="Arial"/>
                <a:ea typeface="Arial"/>
                <a:cs typeface="Arial"/>
                <a:sym typeface="Arial"/>
              </a:rPr>
              <a:t>)</a:t>
            </a:r>
            <a:r>
              <a:rPr b="1" baseline="-25000" lang="en-GB" sz="2600" strike="noStrike">
                <a:solidFill>
                  <a:srgbClr val="000000"/>
                </a:solidFill>
                <a:latin typeface="Arial"/>
                <a:ea typeface="Arial"/>
                <a:cs typeface="Arial"/>
                <a:sym typeface="Arial"/>
              </a:rPr>
              <a:t> </a:t>
            </a:r>
            <a:r>
              <a:rPr b="1" baseline="30000" lang="en-GB" sz="2600" strike="noStrike">
                <a:solidFill>
                  <a:srgbClr val="000000"/>
                </a:solidFill>
                <a:latin typeface="Arial"/>
                <a:ea typeface="Arial"/>
                <a:cs typeface="Arial"/>
                <a:sym typeface="Arial"/>
              </a:rPr>
              <a:t>2 </a:t>
            </a:r>
            <a:r>
              <a:rPr b="1" lang="en-GB" sz="2600" strike="noStrike">
                <a:solidFill>
                  <a:srgbClr val="000000"/>
                </a:solidFill>
                <a:latin typeface="Arial"/>
                <a:ea typeface="Arial"/>
                <a:cs typeface="Arial"/>
                <a:sym typeface="Arial"/>
              </a:rPr>
              <a:t>F</a:t>
            </a:r>
            <a:r>
              <a:rPr b="1" baseline="-25000" lang="en-GB" sz="2600" strike="noStrike">
                <a:solidFill>
                  <a:srgbClr val="000000"/>
                </a:solidFill>
                <a:latin typeface="Arial"/>
                <a:ea typeface="Arial"/>
                <a:cs typeface="Arial"/>
                <a:sym typeface="Arial"/>
              </a:rPr>
              <a:t>2</a:t>
            </a:r>
            <a:r>
              <a:rPr b="1" lang="en-GB" sz="2600" strike="noStrike">
                <a:solidFill>
                  <a:srgbClr val="000000"/>
                </a:solidFill>
                <a:latin typeface="Arial"/>
                <a:ea typeface="Arial"/>
                <a:cs typeface="Arial"/>
                <a:sym typeface="Arial"/>
              </a:rPr>
              <a:t>/F</a:t>
            </a:r>
            <a:r>
              <a:rPr b="1" baseline="-25000" lang="en-GB" sz="2600" strike="noStrike">
                <a:solidFill>
                  <a:srgbClr val="000000"/>
                </a:solidFill>
                <a:latin typeface="Arial"/>
                <a:ea typeface="Arial"/>
                <a:cs typeface="Arial"/>
                <a:sym typeface="Arial"/>
              </a:rPr>
              <a:t>1</a:t>
            </a:r>
            <a:r>
              <a:rPr b="1" lang="en-GB" sz="2600" strike="noStrike">
                <a:solidFill>
                  <a:srgbClr val="000000"/>
                </a:solidFill>
                <a:latin typeface="Arial"/>
                <a:ea typeface="Arial"/>
                <a:cs typeface="Arial"/>
                <a:sym typeface="Arial"/>
              </a:rPr>
              <a:t>] / </a:t>
            </a:r>
            <a:r>
              <a:rPr b="1" lang="en-GB" sz="2600" strike="noStrike">
                <a:solidFill>
                  <a:srgbClr val="FF0066"/>
                </a:solidFill>
                <a:latin typeface="Arial"/>
                <a:ea typeface="Arial"/>
                <a:cs typeface="Arial"/>
                <a:sym typeface="Arial"/>
              </a:rPr>
              <a:t>d</a:t>
            </a:r>
            <a:r>
              <a:rPr b="1" baseline="30000" lang="en-GB" sz="2600" strike="noStrike">
                <a:solidFill>
                  <a:srgbClr val="FF0066"/>
                </a:solidFill>
                <a:latin typeface="Arial"/>
                <a:ea typeface="Arial"/>
                <a:cs typeface="Arial"/>
                <a:sym typeface="Arial"/>
              </a:rPr>
              <a:t>2</a:t>
            </a:r>
            <a:endParaRPr b="0" sz="2600" strike="noStrike">
              <a:solidFill>
                <a:srgbClr val="000000"/>
              </a:solidFill>
              <a:latin typeface="Arial"/>
              <a:ea typeface="Arial"/>
              <a:cs typeface="Arial"/>
              <a:sym typeface="Arial"/>
            </a:endParaRPr>
          </a:p>
          <a:p>
            <a:pPr indent="-376200" lvl="0" marL="376200" marR="0" rtl="0" algn="l">
              <a:lnSpc>
                <a:spcPct val="90000"/>
              </a:lnSpc>
              <a:spcBef>
                <a:spcPts val="649"/>
              </a:spcBef>
              <a:spcAft>
                <a:spcPts val="0"/>
              </a:spcAft>
              <a:buNone/>
            </a:pPr>
            <a:r>
              <a:t/>
            </a:r>
            <a:endParaRPr b="0" sz="2600" strike="noStrike">
              <a:solidFill>
                <a:srgbClr val="000000"/>
              </a:solidFill>
              <a:latin typeface="Arial"/>
              <a:ea typeface="Arial"/>
              <a:cs typeface="Arial"/>
              <a:sym typeface="Arial"/>
            </a:endParaRPr>
          </a:p>
          <a:p>
            <a:pPr indent="-376200" lvl="0" marL="376200" marR="0" rtl="0" algn="l">
              <a:lnSpc>
                <a:spcPct val="90000"/>
              </a:lnSpc>
              <a:spcBef>
                <a:spcPts val="649"/>
              </a:spcBef>
              <a:spcAft>
                <a:spcPts val="0"/>
              </a:spcAft>
              <a:buNone/>
            </a:pPr>
            <a:r>
              <a:rPr b="1" lang="en-GB" sz="2600" strike="noStrike">
                <a:solidFill>
                  <a:srgbClr val="000000"/>
                </a:solidFill>
                <a:latin typeface="Arial"/>
                <a:ea typeface="Arial"/>
                <a:cs typeface="Arial"/>
                <a:sym typeface="Arial"/>
              </a:rPr>
              <a:t>             </a:t>
            </a:r>
            <a:r>
              <a:rPr b="1" lang="en-GB" sz="2400" strike="noStrike">
                <a:solidFill>
                  <a:srgbClr val="000000"/>
                </a:solidFill>
                <a:latin typeface="Arial"/>
                <a:ea typeface="Arial"/>
                <a:cs typeface="Arial"/>
                <a:sym typeface="Arial"/>
              </a:rPr>
              <a:t>F</a:t>
            </a:r>
            <a:r>
              <a:rPr b="1" baseline="-25000" lang="en-GB" sz="2400" strike="noStrike">
                <a:solidFill>
                  <a:srgbClr val="000000"/>
                </a:solidFill>
                <a:latin typeface="Arial"/>
                <a:ea typeface="Arial"/>
                <a:cs typeface="Arial"/>
                <a:sym typeface="Arial"/>
              </a:rPr>
              <a:t>1</a:t>
            </a:r>
            <a:r>
              <a:rPr b="1" lang="en-GB" sz="2400" strike="noStrike">
                <a:solidFill>
                  <a:srgbClr val="000000"/>
                </a:solidFill>
                <a:latin typeface="Arial"/>
                <a:ea typeface="Arial"/>
                <a:cs typeface="Arial"/>
                <a:sym typeface="Arial"/>
              </a:rPr>
              <a:t>(</a:t>
            </a:r>
            <a:r>
              <a:rPr b="1" lang="en-GB" sz="2400" strike="noStrike">
                <a:solidFill>
                  <a:srgbClr val="FF0066"/>
                </a:solidFill>
                <a:latin typeface="Arial"/>
                <a:ea typeface="Arial"/>
                <a:cs typeface="Arial"/>
                <a:sym typeface="Arial"/>
              </a:rPr>
              <a:t>T</a:t>
            </a:r>
            <a:r>
              <a:rPr b="1" baseline="-25000" lang="en-GB" sz="2400" strike="noStrike">
                <a:solidFill>
                  <a:srgbClr val="FF0066"/>
                </a:solidFill>
                <a:latin typeface="Arial"/>
                <a:ea typeface="Arial"/>
                <a:cs typeface="Arial"/>
                <a:sym typeface="Arial"/>
              </a:rPr>
              <a:t>1</a:t>
            </a:r>
            <a:r>
              <a:rPr b="1" lang="en-GB" sz="2400" strike="noStrike">
                <a:solidFill>
                  <a:srgbClr val="000000"/>
                </a:solidFill>
                <a:latin typeface="Arial"/>
                <a:ea typeface="Arial"/>
                <a:cs typeface="Arial"/>
                <a:sym typeface="Arial"/>
              </a:rPr>
              <a:t>, log g</a:t>
            </a:r>
            <a:r>
              <a:rPr b="1" baseline="-25000" lang="en-GB" sz="2400" strike="noStrike">
                <a:solidFill>
                  <a:srgbClr val="000000"/>
                </a:solidFill>
                <a:latin typeface="Arial"/>
                <a:ea typeface="Arial"/>
                <a:cs typeface="Arial"/>
                <a:sym typeface="Arial"/>
              </a:rPr>
              <a:t>1</a:t>
            </a:r>
            <a:r>
              <a:rPr b="1" lang="en-GB" sz="2400" strike="noStrike">
                <a:solidFill>
                  <a:srgbClr val="000000"/>
                </a:solidFill>
                <a:latin typeface="Arial"/>
                <a:ea typeface="Arial"/>
                <a:cs typeface="Arial"/>
                <a:sym typeface="Arial"/>
              </a:rPr>
              <a:t>)</a:t>
            </a:r>
            <a:r>
              <a:rPr b="1" lang="en-GB" sz="2600" strike="noStrike">
                <a:solidFill>
                  <a:srgbClr val="000000"/>
                </a:solidFill>
                <a:latin typeface="Arial"/>
                <a:ea typeface="Arial"/>
                <a:cs typeface="Arial"/>
                <a:sym typeface="Arial"/>
              </a:rPr>
              <a:t> from model atmosphere after</a:t>
            </a:r>
            <a:endParaRPr b="0" sz="2600" strike="noStrike">
              <a:solidFill>
                <a:srgbClr val="000000"/>
              </a:solidFill>
              <a:latin typeface="Arial"/>
              <a:ea typeface="Arial"/>
              <a:cs typeface="Arial"/>
              <a:sym typeface="Arial"/>
            </a:endParaRPr>
          </a:p>
          <a:p>
            <a:pPr indent="-376200" lvl="0" marL="376200" marR="0" rtl="0" algn="l">
              <a:lnSpc>
                <a:spcPct val="90000"/>
              </a:lnSpc>
              <a:spcBef>
                <a:spcPts val="649"/>
              </a:spcBef>
              <a:spcAft>
                <a:spcPts val="0"/>
              </a:spcAft>
              <a:buNone/>
            </a:pPr>
            <a:r>
              <a:rPr b="1" lang="en-GB" sz="2600" strike="noStrike">
                <a:solidFill>
                  <a:srgbClr val="000000"/>
                </a:solidFill>
                <a:latin typeface="Arial"/>
                <a:ea typeface="Arial"/>
                <a:cs typeface="Arial"/>
                <a:sym typeface="Arial"/>
              </a:rPr>
              <a:t>                                    spectral analysis </a:t>
            </a:r>
            <a:r>
              <a:rPr b="1" lang="en-GB" sz="2600" strike="noStrike">
                <a:solidFill>
                  <a:srgbClr val="000000"/>
                </a:solidFill>
                <a:latin typeface="Noto Sans Symbols"/>
                <a:ea typeface="Noto Sans Symbols"/>
                <a:cs typeface="Noto Sans Symbols"/>
                <a:sym typeface="Noto Sans Symbols"/>
              </a:rPr>
              <a:t>🡪</a:t>
            </a:r>
            <a:r>
              <a:rPr b="1" lang="en-GB" sz="2600" strike="noStrike">
                <a:solidFill>
                  <a:srgbClr val="FF0066"/>
                </a:solidFill>
                <a:latin typeface="Arial"/>
                <a:ea typeface="Arial"/>
                <a:cs typeface="Arial"/>
                <a:sym typeface="Arial"/>
              </a:rPr>
              <a:t> T</a:t>
            </a:r>
            <a:r>
              <a:rPr b="1" baseline="-25000" lang="en-GB" sz="2600" strike="noStrike">
                <a:solidFill>
                  <a:srgbClr val="FF0066"/>
                </a:solidFill>
                <a:latin typeface="Arial"/>
                <a:ea typeface="Arial"/>
                <a:cs typeface="Arial"/>
                <a:sym typeface="Arial"/>
              </a:rPr>
              <a:t>1</a:t>
            </a:r>
            <a:r>
              <a:rPr b="1" lang="en-GB" sz="2600" strike="noStrike">
                <a:solidFill>
                  <a:srgbClr val="FF0066"/>
                </a:solidFill>
                <a:latin typeface="Arial"/>
                <a:ea typeface="Arial"/>
                <a:cs typeface="Arial"/>
                <a:sym typeface="Arial"/>
              </a:rPr>
              <a:t> </a:t>
            </a:r>
            <a:endParaRPr b="0" sz="2600" strike="noStrike">
              <a:solidFill>
                <a:srgbClr val="000000"/>
              </a:solidFill>
              <a:latin typeface="Arial"/>
              <a:ea typeface="Arial"/>
              <a:cs typeface="Arial"/>
              <a:sym typeface="Arial"/>
            </a:endParaRPr>
          </a:p>
          <a:p>
            <a:pPr indent="-376200" lvl="0" marL="376200" marR="0" rtl="0" algn="l">
              <a:lnSpc>
                <a:spcPct val="90000"/>
              </a:lnSpc>
              <a:spcBef>
                <a:spcPts val="649"/>
              </a:spcBef>
              <a:spcAft>
                <a:spcPts val="0"/>
              </a:spcAft>
              <a:buNone/>
            </a:pPr>
            <a:r>
              <a:t/>
            </a:r>
            <a:endParaRPr b="0" sz="2600" strike="noStrike">
              <a:solidFill>
                <a:srgbClr val="000000"/>
              </a:solidFill>
              <a:latin typeface="Arial"/>
              <a:ea typeface="Arial"/>
              <a:cs typeface="Arial"/>
              <a:sym typeface="Arial"/>
            </a:endParaRPr>
          </a:p>
          <a:p>
            <a:pPr indent="-376200" lvl="0" marL="376200" marR="0" rtl="0" algn="l">
              <a:lnSpc>
                <a:spcPct val="90000"/>
              </a:lnSpc>
              <a:spcBef>
                <a:spcPts val="649"/>
              </a:spcBef>
              <a:spcAft>
                <a:spcPts val="0"/>
              </a:spcAft>
              <a:buNone/>
            </a:pPr>
            <a:r>
              <a:rPr b="1" lang="en-GB" sz="2600" strike="noStrike">
                <a:solidFill>
                  <a:srgbClr val="000000"/>
                </a:solidFill>
                <a:latin typeface="Arial"/>
                <a:ea typeface="Arial"/>
                <a:cs typeface="Arial"/>
                <a:sym typeface="Arial"/>
              </a:rPr>
              <a:t>            R</a:t>
            </a:r>
            <a:r>
              <a:rPr b="1" baseline="-25000" lang="en-GB" sz="2600" strike="noStrike">
                <a:solidFill>
                  <a:srgbClr val="000000"/>
                </a:solidFill>
                <a:latin typeface="Arial"/>
                <a:ea typeface="Arial"/>
                <a:cs typeface="Arial"/>
                <a:sym typeface="Arial"/>
              </a:rPr>
              <a:t>1</a:t>
            </a:r>
            <a:r>
              <a:rPr b="1" lang="en-GB" sz="2600" strike="noStrike">
                <a:solidFill>
                  <a:srgbClr val="000000"/>
                </a:solidFill>
                <a:latin typeface="Arial"/>
                <a:ea typeface="Arial"/>
                <a:cs typeface="Arial"/>
                <a:sym typeface="Arial"/>
              </a:rPr>
              <a:t>, R</a:t>
            </a:r>
            <a:r>
              <a:rPr b="1" baseline="-25000" lang="en-GB" sz="2600" strike="noStrike">
                <a:solidFill>
                  <a:srgbClr val="000000"/>
                </a:solidFill>
                <a:latin typeface="Arial"/>
                <a:ea typeface="Arial"/>
                <a:cs typeface="Arial"/>
                <a:sym typeface="Arial"/>
              </a:rPr>
              <a:t>2</a:t>
            </a:r>
            <a:r>
              <a:rPr b="1" lang="en-GB" sz="2600" strike="noStrike">
                <a:solidFill>
                  <a:srgbClr val="000000"/>
                </a:solidFill>
                <a:latin typeface="Arial"/>
                <a:ea typeface="Arial"/>
                <a:cs typeface="Arial"/>
                <a:sym typeface="Arial"/>
              </a:rPr>
              <a:t> and </a:t>
            </a:r>
            <a:r>
              <a:rPr b="1" baseline="30000" lang="en-GB" sz="2600" strike="noStrike">
                <a:solidFill>
                  <a:srgbClr val="000000"/>
                </a:solidFill>
                <a:latin typeface="Arial"/>
                <a:ea typeface="Arial"/>
                <a:cs typeface="Arial"/>
                <a:sym typeface="Arial"/>
              </a:rPr>
              <a:t> </a:t>
            </a:r>
            <a:r>
              <a:rPr b="1" lang="en-GB" sz="2600" strike="noStrike">
                <a:solidFill>
                  <a:srgbClr val="000000"/>
                </a:solidFill>
                <a:latin typeface="Arial"/>
                <a:ea typeface="Arial"/>
                <a:cs typeface="Arial"/>
                <a:sym typeface="Arial"/>
              </a:rPr>
              <a:t>F</a:t>
            </a:r>
            <a:r>
              <a:rPr b="1" baseline="-25000" lang="en-GB" sz="2600" strike="noStrike">
                <a:solidFill>
                  <a:srgbClr val="000000"/>
                </a:solidFill>
                <a:latin typeface="Arial"/>
                <a:ea typeface="Arial"/>
                <a:cs typeface="Arial"/>
                <a:sym typeface="Arial"/>
              </a:rPr>
              <a:t>2</a:t>
            </a:r>
            <a:r>
              <a:rPr b="1" lang="en-GB" sz="2600" strike="noStrike">
                <a:solidFill>
                  <a:srgbClr val="000000"/>
                </a:solidFill>
                <a:latin typeface="Arial"/>
                <a:ea typeface="Arial"/>
                <a:cs typeface="Arial"/>
                <a:sym typeface="Arial"/>
              </a:rPr>
              <a:t>/F</a:t>
            </a:r>
            <a:r>
              <a:rPr b="1" baseline="-25000" lang="en-GB" sz="2600" strike="noStrike">
                <a:solidFill>
                  <a:srgbClr val="000000"/>
                </a:solidFill>
                <a:latin typeface="Arial"/>
                <a:ea typeface="Arial"/>
                <a:cs typeface="Arial"/>
                <a:sym typeface="Arial"/>
              </a:rPr>
              <a:t>1</a:t>
            </a:r>
            <a:r>
              <a:rPr b="1" lang="en-GB" sz="2600" strike="noStrike">
                <a:solidFill>
                  <a:srgbClr val="000000"/>
                </a:solidFill>
                <a:latin typeface="Arial"/>
                <a:ea typeface="Arial"/>
                <a:cs typeface="Arial"/>
                <a:sym typeface="Arial"/>
              </a:rPr>
              <a:t> known from light curve</a:t>
            </a:r>
            <a:endParaRPr b="0" sz="2600" strike="noStrike">
              <a:solidFill>
                <a:srgbClr val="000000"/>
              </a:solidFill>
              <a:latin typeface="Arial"/>
              <a:ea typeface="Arial"/>
              <a:cs typeface="Arial"/>
              <a:sym typeface="Arial"/>
            </a:endParaRPr>
          </a:p>
          <a:p>
            <a:pPr indent="-376200" lvl="0" marL="376200" marR="0" rtl="0" algn="l">
              <a:lnSpc>
                <a:spcPct val="90000"/>
              </a:lnSpc>
              <a:spcBef>
                <a:spcPts val="649"/>
              </a:spcBef>
              <a:spcAft>
                <a:spcPts val="0"/>
              </a:spcAft>
              <a:buNone/>
            </a:pPr>
            <a:r>
              <a:rPr b="1" lang="en-GB" sz="2600" strike="noStrike">
                <a:solidFill>
                  <a:srgbClr val="000000"/>
                </a:solidFill>
                <a:latin typeface="Arial"/>
                <a:ea typeface="Arial"/>
                <a:cs typeface="Arial"/>
                <a:sym typeface="Arial"/>
              </a:rPr>
              <a:t>            g</a:t>
            </a:r>
            <a:r>
              <a:rPr b="1" baseline="-25000" lang="en-GB" sz="2600" strike="noStrike">
                <a:solidFill>
                  <a:srgbClr val="000000"/>
                </a:solidFill>
                <a:latin typeface="Arial"/>
                <a:ea typeface="Arial"/>
                <a:cs typeface="Arial"/>
                <a:sym typeface="Arial"/>
              </a:rPr>
              <a:t>1</a:t>
            </a:r>
            <a:r>
              <a:rPr b="1" lang="en-GB" sz="2600" strike="noStrike">
                <a:solidFill>
                  <a:srgbClr val="000000"/>
                </a:solidFill>
                <a:latin typeface="Arial"/>
                <a:ea typeface="Arial"/>
                <a:cs typeface="Arial"/>
                <a:sym typeface="Arial"/>
              </a:rPr>
              <a:t> = G M</a:t>
            </a:r>
            <a:r>
              <a:rPr b="1" baseline="-25000" lang="en-GB" sz="2600" strike="noStrike">
                <a:solidFill>
                  <a:srgbClr val="000000"/>
                </a:solidFill>
                <a:latin typeface="Arial"/>
                <a:ea typeface="Arial"/>
                <a:cs typeface="Arial"/>
                <a:sym typeface="Arial"/>
              </a:rPr>
              <a:t>1</a:t>
            </a:r>
            <a:r>
              <a:rPr b="1" lang="en-GB" sz="2600" strike="noStrike">
                <a:solidFill>
                  <a:srgbClr val="000000"/>
                </a:solidFill>
                <a:latin typeface="Arial"/>
                <a:ea typeface="Arial"/>
                <a:cs typeface="Arial"/>
                <a:sym typeface="Arial"/>
              </a:rPr>
              <a:t>/R</a:t>
            </a:r>
            <a:r>
              <a:rPr b="1" baseline="-25000" lang="en-GB" sz="2600" strike="noStrike">
                <a:solidFill>
                  <a:srgbClr val="000000"/>
                </a:solidFill>
                <a:latin typeface="Arial"/>
                <a:ea typeface="Arial"/>
                <a:cs typeface="Arial"/>
                <a:sym typeface="Arial"/>
              </a:rPr>
              <a:t>1</a:t>
            </a:r>
            <a:r>
              <a:rPr b="1" baseline="30000" lang="en-GB" sz="2600" strike="noStrike">
                <a:solidFill>
                  <a:srgbClr val="000000"/>
                </a:solidFill>
                <a:latin typeface="Arial"/>
                <a:ea typeface="Arial"/>
                <a:cs typeface="Arial"/>
                <a:sym typeface="Arial"/>
              </a:rPr>
              <a:t>2</a:t>
            </a:r>
            <a:r>
              <a:rPr b="1" lang="en-GB" sz="2600" strike="noStrike">
                <a:solidFill>
                  <a:srgbClr val="000000"/>
                </a:solidFill>
                <a:latin typeface="Arial"/>
                <a:ea typeface="Arial"/>
                <a:cs typeface="Arial"/>
                <a:sym typeface="Arial"/>
              </a:rPr>
              <a:t> from radial velocity curve</a:t>
            </a:r>
            <a:endParaRPr b="0" sz="2600" strike="noStrike">
              <a:solidFill>
                <a:srgbClr val="000000"/>
              </a:solidFill>
              <a:latin typeface="Arial"/>
              <a:ea typeface="Arial"/>
              <a:cs typeface="Arial"/>
              <a:sym typeface="Arial"/>
            </a:endParaRPr>
          </a:p>
          <a:p>
            <a:pPr indent="-376200" lvl="0" marL="376200" marR="0" rtl="0" algn="l">
              <a:lnSpc>
                <a:spcPct val="90000"/>
              </a:lnSpc>
              <a:spcBef>
                <a:spcPts val="649"/>
              </a:spcBef>
              <a:spcAft>
                <a:spcPts val="0"/>
              </a:spcAft>
              <a:buNone/>
            </a:pPr>
            <a:r>
              <a:t/>
            </a:r>
            <a:endParaRPr b="0" sz="2600"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8"/>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i="0" lang="en-GB" sz="4400" u="none" cap="none" strike="noStrike">
                <a:solidFill>
                  <a:srgbClr val="333333"/>
                </a:solidFill>
                <a:latin typeface="Arial"/>
                <a:ea typeface="Arial"/>
                <a:cs typeface="Arial"/>
                <a:sym typeface="Arial"/>
              </a:rPr>
              <a:t>Nuevos actores</a:t>
            </a:r>
            <a:endParaRPr b="1" i="0" sz="4400" u="none" cap="none" strike="noStrike">
              <a:solidFill>
                <a:srgbClr val="333333"/>
              </a:solidFill>
              <a:latin typeface="Arial"/>
              <a:ea typeface="Arial"/>
              <a:cs typeface="Arial"/>
              <a:sym typeface="Arial"/>
            </a:endParaRPr>
          </a:p>
        </p:txBody>
      </p:sp>
      <p:sp>
        <p:nvSpPr>
          <p:cNvPr id="160" name="Google Shape;160;p8"/>
          <p:cNvSpPr txBox="1"/>
          <p:nvPr/>
        </p:nvSpPr>
        <p:spPr>
          <a:xfrm>
            <a:off x="596880" y="2101680"/>
            <a:ext cx="8607960" cy="4672440"/>
          </a:xfrm>
          <a:prstGeom prst="rect">
            <a:avLst/>
          </a:prstGeom>
          <a:noFill/>
          <a:ln>
            <a:noFill/>
          </a:ln>
        </p:spPr>
        <p:txBody>
          <a:bodyPr anchorCtr="0" anchor="t" bIns="0" lIns="0" spcFirstLastPara="1" rIns="0" wrap="square" tIns="0">
            <a:noAutofit/>
          </a:bodyPr>
          <a:lstStyle/>
          <a:p>
            <a:pPr indent="-431800" lvl="0" marL="457200" marR="0" rtl="0" algn="l">
              <a:spcBef>
                <a:spcPts val="0"/>
              </a:spcBef>
              <a:spcAft>
                <a:spcPts val="0"/>
              </a:spcAft>
              <a:buClr>
                <a:srgbClr val="000000"/>
              </a:buClr>
              <a:buSzPts val="3200"/>
              <a:buFont typeface="Arial"/>
              <a:buChar char="●"/>
            </a:pPr>
            <a:r>
              <a:rPr b="0" i="0" lang="en-GB" sz="3200" u="none" cap="none" strike="noStrike">
                <a:solidFill>
                  <a:srgbClr val="000000"/>
                </a:solidFill>
                <a:latin typeface="Arial"/>
                <a:ea typeface="Arial"/>
                <a:cs typeface="Arial"/>
                <a:sym typeface="Arial"/>
              </a:rPr>
              <a:t>Masers</a:t>
            </a:r>
            <a:endParaRPr b="0" i="0" sz="3200" u="none" cap="none" strike="noStrike">
              <a:solidFill>
                <a:srgbClr val="000000"/>
              </a:solidFill>
              <a:latin typeface="Arial"/>
              <a:ea typeface="Arial"/>
              <a:cs typeface="Arial"/>
              <a:sym typeface="Arial"/>
            </a:endParaRPr>
          </a:p>
          <a:p>
            <a:pPr indent="-431800" lvl="0" marL="457200" marR="0" rtl="0" algn="l">
              <a:spcBef>
                <a:spcPts val="0"/>
              </a:spcBef>
              <a:spcAft>
                <a:spcPts val="0"/>
              </a:spcAft>
              <a:buClr>
                <a:srgbClr val="000000"/>
              </a:buClr>
              <a:buSzPts val="3200"/>
              <a:buFont typeface="Arial"/>
              <a:buChar char="●"/>
            </a:pPr>
            <a:r>
              <a:rPr b="0" i="0" lang="en-GB" sz="3200" u="none" cap="none" strike="noStrike">
                <a:solidFill>
                  <a:srgbClr val="000000"/>
                </a:solidFill>
                <a:latin typeface="Arial"/>
                <a:ea typeface="Arial"/>
                <a:cs typeface="Arial"/>
                <a:sym typeface="Arial"/>
              </a:rPr>
              <a:t>Detached eclipsing binaries</a:t>
            </a:r>
            <a:endParaRPr b="0" i="0" sz="3200" u="none" cap="none" strike="noStrike">
              <a:solidFill>
                <a:srgbClr val="000000"/>
              </a:solidFill>
              <a:latin typeface="Arial"/>
              <a:ea typeface="Arial"/>
              <a:cs typeface="Arial"/>
              <a:sym typeface="Arial"/>
            </a:endParaRPr>
          </a:p>
          <a:p>
            <a:pPr indent="-431800" lvl="0" marL="457200" marR="0" rtl="0" algn="l">
              <a:spcBef>
                <a:spcPts val="0"/>
              </a:spcBef>
              <a:spcAft>
                <a:spcPts val="0"/>
              </a:spcAft>
              <a:buClr>
                <a:srgbClr val="000000"/>
              </a:buClr>
              <a:buSzPts val="3200"/>
              <a:buFont typeface="Arial"/>
              <a:buChar char="●"/>
            </a:pPr>
            <a:r>
              <a:rPr b="0" i="0" lang="en-GB" sz="3200" u="none" cap="none" strike="noStrike">
                <a:solidFill>
                  <a:srgbClr val="000000"/>
                </a:solidFill>
                <a:latin typeface="Arial"/>
                <a:ea typeface="Arial"/>
                <a:cs typeface="Arial"/>
                <a:sym typeface="Arial"/>
              </a:rPr>
              <a:t>Efecto Sunyaev-Zeldovich</a:t>
            </a:r>
            <a:endParaRPr b="0" i="0" sz="3200" u="none" cap="none" strike="noStrike">
              <a:solidFill>
                <a:srgbClr val="000000"/>
              </a:solidFill>
              <a:latin typeface="Arial"/>
              <a:ea typeface="Arial"/>
              <a:cs typeface="Arial"/>
              <a:sym typeface="Arial"/>
            </a:endParaRPr>
          </a:p>
          <a:p>
            <a:pPr indent="-431800" lvl="0" marL="457200" marR="0" rtl="0" algn="l">
              <a:spcBef>
                <a:spcPts val="0"/>
              </a:spcBef>
              <a:spcAft>
                <a:spcPts val="0"/>
              </a:spcAft>
              <a:buSzPts val="3200"/>
              <a:buChar char="●"/>
            </a:pPr>
            <a:r>
              <a:rPr lang="en-GB" sz="3200"/>
              <a:t>Lentes gravitacionales</a:t>
            </a:r>
            <a:endParaRPr sz="3200"/>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6" name="Shape 1456"/>
        <p:cNvGrpSpPr/>
        <p:nvPr/>
      </p:nvGrpSpPr>
      <p:grpSpPr>
        <a:xfrm>
          <a:off x="0" y="0"/>
          <a:ext cx="0" cy="0"/>
          <a:chOff x="0" y="0"/>
          <a:chExt cx="0" cy="0"/>
        </a:xfrm>
      </p:grpSpPr>
      <p:sp>
        <p:nvSpPr>
          <p:cNvPr id="1457" name="Google Shape;1457;p77"/>
          <p:cNvSpPr txBox="1"/>
          <p:nvPr/>
        </p:nvSpPr>
        <p:spPr>
          <a:xfrm>
            <a:off x="504720" y="302760"/>
            <a:ext cx="9072720" cy="1259280"/>
          </a:xfrm>
          <a:prstGeom prst="rect">
            <a:avLst/>
          </a:prstGeom>
          <a:noFill/>
          <a:ln>
            <a:noFill/>
          </a:ln>
        </p:spPr>
        <p:txBody>
          <a:bodyPr anchorCtr="0" anchor="ctr" bIns="50400" lIns="100800" spcFirstLastPara="1" rIns="100800" wrap="square" tIns="50400">
            <a:noAutofit/>
          </a:bodyPr>
          <a:lstStyle/>
          <a:p>
            <a:pPr indent="0" lvl="0" marL="0" marR="0" rtl="0" algn="ctr">
              <a:lnSpc>
                <a:spcPct val="100000"/>
              </a:lnSpc>
              <a:spcBef>
                <a:spcPts val="0"/>
              </a:spcBef>
              <a:spcAft>
                <a:spcPts val="0"/>
              </a:spcAft>
              <a:buNone/>
            </a:pPr>
            <a:r>
              <a:rPr b="1" lang="en-GB" sz="4400" strike="noStrike">
                <a:solidFill>
                  <a:srgbClr val="FFFF66"/>
                </a:solidFill>
                <a:latin typeface="Arial Black"/>
                <a:ea typeface="Arial Black"/>
                <a:cs typeface="Arial Black"/>
                <a:sym typeface="Arial Black"/>
              </a:rPr>
              <a:t>Distance to DEB</a:t>
            </a:r>
            <a:endParaRPr b="1" sz="4400" strike="noStrike">
              <a:solidFill>
                <a:srgbClr val="333333"/>
              </a:solidFill>
              <a:latin typeface="Arial"/>
              <a:ea typeface="Arial"/>
              <a:cs typeface="Arial"/>
              <a:sym typeface="Arial"/>
            </a:endParaRPr>
          </a:p>
        </p:txBody>
      </p:sp>
      <p:sp>
        <p:nvSpPr>
          <p:cNvPr id="1458" name="Google Shape;1458;p77"/>
          <p:cNvSpPr/>
          <p:nvPr/>
        </p:nvSpPr>
        <p:spPr>
          <a:xfrm>
            <a:off x="1002960" y="2395440"/>
            <a:ext cx="7980480" cy="41022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b="0" lang="en-GB" sz="3200" strike="noStrike">
                <a:solidFill>
                  <a:srgbClr val="FFFFFF"/>
                </a:solidFill>
                <a:latin typeface="Arial"/>
                <a:ea typeface="Arial"/>
                <a:cs typeface="Arial"/>
                <a:sym typeface="Arial"/>
              </a:rPr>
              <a:t>Distance Modulus		24.87 </a:t>
            </a:r>
            <a:r>
              <a:rPr b="1" i="1" lang="en-GB" sz="3200" strike="noStrike">
                <a:solidFill>
                  <a:srgbClr val="FFFFFF"/>
                </a:solidFill>
                <a:latin typeface="Arial"/>
                <a:ea typeface="Arial"/>
                <a:cs typeface="Arial"/>
                <a:sym typeface="Arial"/>
              </a:rPr>
              <a:t>±</a:t>
            </a:r>
            <a:r>
              <a:rPr b="0" lang="en-GB" sz="3200" strike="noStrike">
                <a:solidFill>
                  <a:srgbClr val="FFFFFF"/>
                </a:solidFill>
                <a:latin typeface="Arial"/>
                <a:ea typeface="Arial"/>
                <a:cs typeface="Arial"/>
                <a:sym typeface="Arial"/>
              </a:rPr>
              <a:t> 0.16 mag</a:t>
            </a:r>
            <a:endParaRPr b="0" sz="320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3200" strike="noStrike">
                <a:solidFill>
                  <a:srgbClr val="FFFFFF"/>
                </a:solidFill>
                <a:latin typeface="Arial"/>
                <a:ea typeface="Arial"/>
                <a:cs typeface="Arial"/>
                <a:sym typeface="Arial"/>
              </a:rPr>
              <a:t>m-M = 5 log (d/10pc)</a:t>
            </a:r>
            <a:r>
              <a:rPr b="1" lang="en-GB" sz="3200" strike="noStrike">
                <a:solidFill>
                  <a:srgbClr val="FFFFFF"/>
                </a:solidFill>
                <a:latin typeface="Arial"/>
                <a:ea typeface="Arial"/>
                <a:cs typeface="Arial"/>
                <a:sym typeface="Arial"/>
              </a:rPr>
              <a:t>	       </a:t>
            </a:r>
            <a:r>
              <a:rPr b="0" lang="en-GB" sz="3200" strike="noStrike">
                <a:solidFill>
                  <a:srgbClr val="FFFFFF"/>
                </a:solidFill>
                <a:latin typeface="Arial"/>
                <a:ea typeface="Arial"/>
                <a:cs typeface="Arial"/>
                <a:sym typeface="Arial"/>
              </a:rPr>
              <a:t>942 </a:t>
            </a:r>
            <a:r>
              <a:rPr b="1" i="1" lang="en-GB" sz="3200" strike="noStrike">
                <a:solidFill>
                  <a:srgbClr val="FFFFFF"/>
                </a:solidFill>
                <a:latin typeface="Arial"/>
                <a:ea typeface="Arial"/>
                <a:cs typeface="Arial"/>
                <a:sym typeface="Arial"/>
              </a:rPr>
              <a:t>±</a:t>
            </a:r>
            <a:r>
              <a:rPr b="0" lang="en-GB" sz="3200" strike="noStrike">
                <a:solidFill>
                  <a:srgbClr val="FFFFFF"/>
                </a:solidFill>
                <a:latin typeface="Arial"/>
                <a:ea typeface="Arial"/>
                <a:cs typeface="Arial"/>
                <a:sym typeface="Arial"/>
              </a:rPr>
              <a:t> 73 kpc</a:t>
            </a:r>
            <a:endParaRPr b="0" sz="32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320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3200" strike="noStrike">
                <a:solidFill>
                  <a:srgbClr val="FFFFFF"/>
                </a:solidFill>
                <a:latin typeface="Arial"/>
                <a:ea typeface="Arial"/>
                <a:cs typeface="Arial"/>
                <a:sym typeface="Arial"/>
              </a:rPr>
              <a:t>		</a:t>
            </a:r>
            <a:endParaRPr b="0" sz="3200" strike="noStrike">
              <a:latin typeface="Verdana"/>
              <a:ea typeface="Verdana"/>
              <a:cs typeface="Verdana"/>
              <a:sym typeface="Verdana"/>
            </a:endParaRPr>
          </a:p>
          <a:p>
            <a:pPr indent="0" lvl="0" marL="0" marR="0" rtl="0" algn="l">
              <a:lnSpc>
                <a:spcPct val="100000"/>
              </a:lnSpc>
              <a:spcBef>
                <a:spcPts val="0"/>
              </a:spcBef>
              <a:spcAft>
                <a:spcPts val="0"/>
              </a:spcAft>
              <a:buNone/>
            </a:pPr>
            <a:r>
              <a:t/>
            </a:r>
            <a:endParaRPr b="0" sz="320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3200" strike="noStrike">
                <a:solidFill>
                  <a:srgbClr val="FFFFFF"/>
                </a:solidFill>
                <a:latin typeface="Arial"/>
                <a:ea typeface="Arial"/>
                <a:cs typeface="Arial"/>
                <a:sym typeface="Arial"/>
              </a:rPr>
              <a:t>Error Budget 			extinction	     4.4%</a:t>
            </a:r>
            <a:endParaRPr b="0" sz="320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3200" strike="noStrike">
                <a:solidFill>
                  <a:srgbClr val="FFFFFF"/>
                </a:solidFill>
                <a:latin typeface="Arial"/>
                <a:ea typeface="Arial"/>
                <a:cs typeface="Arial"/>
                <a:sym typeface="Arial"/>
              </a:rPr>
              <a:t>					radii		        4%</a:t>
            </a:r>
            <a:endParaRPr b="0" sz="320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3200" strike="noStrike">
                <a:solidFill>
                  <a:srgbClr val="FFFFFF"/>
                </a:solidFill>
                <a:latin typeface="Arial"/>
                <a:ea typeface="Arial"/>
                <a:cs typeface="Arial"/>
                <a:sym typeface="Arial"/>
              </a:rPr>
              <a:t>					temperature     4%</a:t>
            </a:r>
            <a:endParaRPr b="0" sz="3200" strike="noStrike">
              <a:latin typeface="Verdana"/>
              <a:ea typeface="Verdana"/>
              <a:cs typeface="Verdana"/>
              <a:sym typeface="Verdana"/>
            </a:endParaRPr>
          </a:p>
          <a:p>
            <a:pPr indent="0" lvl="0" marL="0" marR="0" rtl="0" algn="l">
              <a:lnSpc>
                <a:spcPct val="100000"/>
              </a:lnSpc>
              <a:spcBef>
                <a:spcPts val="0"/>
              </a:spcBef>
              <a:spcAft>
                <a:spcPts val="0"/>
              </a:spcAft>
              <a:buNone/>
            </a:pPr>
            <a:r>
              <a:rPr b="0" lang="en-GB" sz="3200" strike="noStrike">
                <a:solidFill>
                  <a:srgbClr val="FFFFFF"/>
                </a:solidFill>
                <a:latin typeface="Arial"/>
                <a:ea typeface="Arial"/>
                <a:cs typeface="Arial"/>
                <a:sym typeface="Arial"/>
              </a:rPr>
              <a:t>					photometry       3%</a:t>
            </a:r>
            <a:endParaRPr b="0" sz="3200" strike="noStrike">
              <a:latin typeface="Verdana"/>
              <a:ea typeface="Verdana"/>
              <a:cs typeface="Verdana"/>
              <a:sym typeface="Verdana"/>
            </a:endParaRPr>
          </a:p>
        </p:txBody>
      </p:sp>
      <p:sp>
        <p:nvSpPr>
          <p:cNvPr id="1459" name="Google Shape;1459;p77"/>
          <p:cNvSpPr/>
          <p:nvPr/>
        </p:nvSpPr>
        <p:spPr>
          <a:xfrm>
            <a:off x="2220840" y="3703680"/>
            <a:ext cx="5715000" cy="914400"/>
          </a:xfrm>
          <a:custGeom>
            <a:rect b="b" l="l" r="r" t="t"/>
            <a:pathLst>
              <a:path extrusionOk="0" h="2542" w="15877">
                <a:moveTo>
                  <a:pt x="0" y="0"/>
                </a:moveTo>
                <a:lnTo>
                  <a:pt x="15876" y="0"/>
                </a:lnTo>
                <a:moveTo>
                  <a:pt x="0" y="2541"/>
                </a:moveTo>
                <a:lnTo>
                  <a:pt x="15876" y="2541"/>
                </a:lnTo>
              </a:path>
            </a:pathLst>
          </a:custGeom>
          <a:gradFill>
            <a:gsLst>
              <a:gs pos="0">
                <a:srgbClr val="33CCFF"/>
              </a:gs>
              <a:gs pos="100000">
                <a:srgbClr val="003399"/>
              </a:gs>
            </a:gsLst>
            <a:path path="circle">
              <a:fillToRect b="50%" l="50%" r="50%" t="50%"/>
            </a:path>
            <a:tileRect/>
          </a:gradFill>
          <a:ln cap="flat" cmpd="sng" w="9525">
            <a:solidFill>
              <a:srgbClr val="FFFFFF"/>
            </a:solidFill>
            <a:prstDash val="solid"/>
            <a:miter lim="8000"/>
            <a:headEnd len="sm" w="sm" type="none"/>
            <a:tailEnd len="sm" w="sm" type="none"/>
          </a:ln>
          <a:effectLst>
            <a:outerShdw dir="2700000" dist="17819">
              <a:srgbClr val="C0C0C0">
                <a:alpha val="80000"/>
              </a:srgbClr>
            </a:outerShdw>
          </a:effectLst>
        </p:spPr>
        <p:txBody>
          <a:bodyPr anchorCtr="1" anchor="ctr" bIns="46800" lIns="90000" spcFirstLastPara="1" rIns="90000" wrap="square" tIns="46800">
            <a:noAutofit/>
          </a:bodyPr>
          <a:lstStyle/>
          <a:p>
            <a:pPr indent="0" lvl="0" marL="0" marR="0" rtl="0" algn="l">
              <a:spcBef>
                <a:spcPts val="0"/>
              </a:spcBef>
              <a:spcAft>
                <a:spcPts val="0"/>
              </a:spcAft>
              <a:buNone/>
            </a:pPr>
            <a:r>
              <a:rPr b="0" lang="en-GB" sz="2400" strike="noStrike">
                <a:latin typeface="Impact"/>
                <a:ea typeface="Impact"/>
                <a:cs typeface="Impact"/>
                <a:sym typeface="Impact"/>
              </a:rPr>
              <a:t>8% distance to M33</a:t>
            </a:r>
            <a:endParaRPr b="0" sz="2400" strike="noStrike">
              <a:latin typeface="Verdana"/>
              <a:ea typeface="Verdana"/>
              <a:cs typeface="Verdana"/>
              <a:sym typeface="Verdana"/>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3" name="Shape 1463"/>
        <p:cNvGrpSpPr/>
        <p:nvPr/>
      </p:nvGrpSpPr>
      <p:grpSpPr>
        <a:xfrm>
          <a:off x="0" y="0"/>
          <a:ext cx="0" cy="0"/>
          <a:chOff x="0" y="0"/>
          <a:chExt cx="0" cy="0"/>
        </a:xfrm>
      </p:grpSpPr>
      <p:sp>
        <p:nvSpPr>
          <p:cNvPr id="1464" name="Google Shape;1464;g2916da30c0e_0_21"/>
          <p:cNvSpPr txBox="1"/>
          <p:nvPr>
            <p:ph type="title"/>
          </p:nvPr>
        </p:nvSpPr>
        <p:spPr>
          <a:xfrm>
            <a:off x="410850" y="555475"/>
            <a:ext cx="8937900" cy="126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GB" sz="4100"/>
              <a:t>T</a:t>
            </a:r>
            <a:r>
              <a:rPr lang="en-GB" sz="4500"/>
              <a:t>ime delay</a:t>
            </a:r>
            <a:r>
              <a:rPr lang="en-GB" sz="4100"/>
              <a:t> </a:t>
            </a:r>
            <a:endParaRPr sz="4100"/>
          </a:p>
        </p:txBody>
      </p:sp>
      <p:pic>
        <p:nvPicPr>
          <p:cNvPr id="1465" name="Google Shape;1465;g2916da30c0e_0_21"/>
          <p:cNvPicPr preferRelativeResize="0"/>
          <p:nvPr/>
        </p:nvPicPr>
        <p:blipFill>
          <a:blip r:embed="rId3">
            <a:alphaModFix/>
          </a:blip>
          <a:stretch>
            <a:fillRect/>
          </a:stretch>
        </p:blipFill>
        <p:spPr>
          <a:xfrm>
            <a:off x="530225" y="5371830"/>
            <a:ext cx="9020175" cy="1971675"/>
          </a:xfrm>
          <a:prstGeom prst="rect">
            <a:avLst/>
          </a:prstGeom>
          <a:noFill/>
          <a:ln>
            <a:noFill/>
          </a:ln>
        </p:spPr>
      </p:pic>
      <p:pic>
        <p:nvPicPr>
          <p:cNvPr id="1466" name="Google Shape;1466;g2916da30c0e_0_21"/>
          <p:cNvPicPr preferRelativeResize="0"/>
          <p:nvPr/>
        </p:nvPicPr>
        <p:blipFill>
          <a:blip r:embed="rId4">
            <a:alphaModFix/>
          </a:blip>
          <a:stretch>
            <a:fillRect/>
          </a:stretch>
        </p:blipFill>
        <p:spPr>
          <a:xfrm>
            <a:off x="3597275" y="555475"/>
            <a:ext cx="5953125" cy="2143125"/>
          </a:xfrm>
          <a:prstGeom prst="rect">
            <a:avLst/>
          </a:prstGeom>
          <a:noFill/>
          <a:ln>
            <a:noFill/>
          </a:ln>
        </p:spPr>
      </p:pic>
      <p:pic>
        <p:nvPicPr>
          <p:cNvPr id="1467" name="Google Shape;1467;g2916da30c0e_0_21"/>
          <p:cNvPicPr preferRelativeResize="0"/>
          <p:nvPr/>
        </p:nvPicPr>
        <p:blipFill>
          <a:blip r:embed="rId5">
            <a:alphaModFix/>
          </a:blip>
          <a:stretch>
            <a:fillRect/>
          </a:stretch>
        </p:blipFill>
        <p:spPr>
          <a:xfrm>
            <a:off x="3606800" y="2698588"/>
            <a:ext cx="5934075" cy="1981200"/>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1" name="Shape 1471"/>
        <p:cNvGrpSpPr/>
        <p:nvPr/>
      </p:nvGrpSpPr>
      <p:grpSpPr>
        <a:xfrm>
          <a:off x="0" y="0"/>
          <a:ext cx="0" cy="0"/>
          <a:chOff x="0" y="0"/>
          <a:chExt cx="0" cy="0"/>
        </a:xfrm>
      </p:grpSpPr>
      <p:sp>
        <p:nvSpPr>
          <p:cNvPr id="1472" name="Google Shape;1472;g2916da30c0e_0_26"/>
          <p:cNvSpPr txBox="1"/>
          <p:nvPr>
            <p:ph idx="1" type="body"/>
          </p:nvPr>
        </p:nvSpPr>
        <p:spPr>
          <a:xfrm>
            <a:off x="805275" y="5820954"/>
            <a:ext cx="8707800" cy="912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sz="2500"/>
              <a:t>La principal incertidumbre está en el modelado del deflector</a:t>
            </a:r>
            <a:endParaRPr sz="2500"/>
          </a:p>
        </p:txBody>
      </p:sp>
      <p:pic>
        <p:nvPicPr>
          <p:cNvPr id="1473" name="Google Shape;1473;g2916da30c0e_0_26"/>
          <p:cNvPicPr preferRelativeResize="0"/>
          <p:nvPr/>
        </p:nvPicPr>
        <p:blipFill>
          <a:blip r:embed="rId3">
            <a:alphaModFix/>
          </a:blip>
          <a:stretch>
            <a:fillRect/>
          </a:stretch>
        </p:blipFill>
        <p:spPr>
          <a:xfrm>
            <a:off x="805275" y="2255975"/>
            <a:ext cx="1876425" cy="1114425"/>
          </a:xfrm>
          <a:prstGeom prst="rect">
            <a:avLst/>
          </a:prstGeom>
          <a:noFill/>
          <a:ln>
            <a:noFill/>
          </a:ln>
        </p:spPr>
      </p:pic>
      <p:pic>
        <p:nvPicPr>
          <p:cNvPr id="1474" name="Google Shape;1474;g2916da30c0e_0_26"/>
          <p:cNvPicPr preferRelativeResize="0"/>
          <p:nvPr/>
        </p:nvPicPr>
        <p:blipFill>
          <a:blip r:embed="rId4">
            <a:alphaModFix/>
          </a:blip>
          <a:stretch>
            <a:fillRect/>
          </a:stretch>
        </p:blipFill>
        <p:spPr>
          <a:xfrm>
            <a:off x="795750" y="3377292"/>
            <a:ext cx="1876425" cy="678908"/>
          </a:xfrm>
          <a:prstGeom prst="rect">
            <a:avLst/>
          </a:prstGeom>
          <a:noFill/>
          <a:ln>
            <a:noFill/>
          </a:ln>
        </p:spPr>
      </p:pic>
      <p:pic>
        <p:nvPicPr>
          <p:cNvPr id="1475" name="Google Shape;1475;g2916da30c0e_0_26"/>
          <p:cNvPicPr preferRelativeResize="0"/>
          <p:nvPr/>
        </p:nvPicPr>
        <p:blipFill>
          <a:blip r:embed="rId5">
            <a:alphaModFix/>
          </a:blip>
          <a:stretch>
            <a:fillRect/>
          </a:stretch>
        </p:blipFill>
        <p:spPr>
          <a:xfrm>
            <a:off x="3160325" y="333175"/>
            <a:ext cx="5895975" cy="2676525"/>
          </a:xfrm>
          <a:prstGeom prst="rect">
            <a:avLst/>
          </a:prstGeom>
          <a:noFill/>
          <a:ln>
            <a:noFill/>
          </a:ln>
        </p:spPr>
      </p:pic>
      <p:pic>
        <p:nvPicPr>
          <p:cNvPr id="1476" name="Google Shape;1476;g2916da30c0e_0_26"/>
          <p:cNvPicPr preferRelativeResize="0"/>
          <p:nvPr/>
        </p:nvPicPr>
        <p:blipFill>
          <a:blip r:embed="rId6">
            <a:alphaModFix/>
          </a:blip>
          <a:stretch>
            <a:fillRect/>
          </a:stretch>
        </p:blipFill>
        <p:spPr>
          <a:xfrm>
            <a:off x="3524325" y="3447450"/>
            <a:ext cx="5531975" cy="1754975"/>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0" name="Shape 1480"/>
        <p:cNvGrpSpPr/>
        <p:nvPr/>
      </p:nvGrpSpPr>
      <p:grpSpPr>
        <a:xfrm>
          <a:off x="0" y="0"/>
          <a:ext cx="0" cy="0"/>
          <a:chOff x="0" y="0"/>
          <a:chExt cx="0" cy="0"/>
        </a:xfrm>
      </p:grpSpPr>
      <p:sp>
        <p:nvSpPr>
          <p:cNvPr id="1481" name="Google Shape;1481;p78"/>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GB" sz="4400" strike="noStrike">
                <a:solidFill>
                  <a:srgbClr val="333333"/>
                </a:solidFill>
                <a:latin typeface="Arial"/>
                <a:ea typeface="Arial"/>
                <a:cs typeface="Arial"/>
                <a:sym typeface="Arial"/>
              </a:rPr>
              <a:t>Pasar a clase13.ppt</a:t>
            </a:r>
            <a:endParaRPr b="1" sz="4400" strike="noStrike">
              <a:solidFill>
                <a:srgbClr val="333333"/>
              </a:solidFill>
              <a:latin typeface="Arial"/>
              <a:ea typeface="Arial"/>
              <a:cs typeface="Arial"/>
              <a:sym typeface="Arial"/>
            </a:endParaRPr>
          </a:p>
        </p:txBody>
      </p:sp>
      <p:sp>
        <p:nvSpPr>
          <p:cNvPr id="1482" name="Google Shape;1482;p78"/>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9"/>
          <p:cNvSpPr txBox="1"/>
          <p:nvPr/>
        </p:nvSpPr>
        <p:spPr>
          <a:xfrm>
            <a:off x="740880" y="600480"/>
            <a:ext cx="8607960" cy="117216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1" i="0" sz="4400" u="none" cap="none" strike="noStrike">
              <a:solidFill>
                <a:srgbClr val="333333"/>
              </a:solidFill>
              <a:latin typeface="Arial"/>
              <a:ea typeface="Arial"/>
              <a:cs typeface="Arial"/>
              <a:sym typeface="Arial"/>
            </a:endParaRPr>
          </a:p>
        </p:txBody>
      </p:sp>
      <p:sp>
        <p:nvSpPr>
          <p:cNvPr id="166" name="Google Shape;166;p9"/>
          <p:cNvSpPr txBox="1"/>
          <p:nvPr/>
        </p:nvSpPr>
        <p:spPr>
          <a:xfrm>
            <a:off x="740880" y="2101680"/>
            <a:ext cx="8607960" cy="467244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200" strike="noStrike">
              <a:solidFill>
                <a:srgbClr val="000000"/>
              </a:solidFill>
              <a:latin typeface="Arial"/>
              <a:ea typeface="Arial"/>
              <a:cs typeface="Arial"/>
              <a:sym typeface="Arial"/>
            </a:endParaRPr>
          </a:p>
        </p:txBody>
      </p:sp>
      <p:pic>
        <p:nvPicPr>
          <p:cNvPr id="167" name="Google Shape;167;p9"/>
          <p:cNvPicPr preferRelativeResize="0"/>
          <p:nvPr/>
        </p:nvPicPr>
        <p:blipFill rotWithShape="1">
          <a:blip r:embed="rId3">
            <a:alphaModFix/>
          </a:blip>
          <a:srcRect b="0" l="0" r="0" t="0"/>
          <a:stretch/>
        </p:blipFill>
        <p:spPr>
          <a:xfrm>
            <a:off x="1260000" y="597960"/>
            <a:ext cx="7560000" cy="606204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2008-05-12T11:42:28Z</dcterms:created>
  <dc:creator>hernan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fo 1">
    <vt:lpwstr/>
  </property>
  <property fmtid="{D5CDD505-2E9C-101B-9397-08002B2CF9AE}" pid="3" name="Info 2">
    <vt:lpwstr/>
  </property>
  <property fmtid="{D5CDD505-2E9C-101B-9397-08002B2CF9AE}" pid="4" name="Info 3">
    <vt:lpwstr/>
  </property>
  <property fmtid="{D5CDD505-2E9C-101B-9397-08002B2CF9AE}" pid="5" name="Info 4">
    <vt:lpwstr/>
  </property>
</Properties>
</file>